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58"/>
  </p:notesMasterIdLst>
  <p:handoutMasterIdLst>
    <p:handoutMasterId r:id="rId59"/>
  </p:handoutMasterIdLst>
  <p:sldIdLst>
    <p:sldId id="726" r:id="rId2"/>
    <p:sldId id="671" r:id="rId3"/>
    <p:sldId id="673" r:id="rId4"/>
    <p:sldId id="674" r:id="rId5"/>
    <p:sldId id="675" r:id="rId6"/>
    <p:sldId id="676" r:id="rId7"/>
    <p:sldId id="677" r:id="rId8"/>
    <p:sldId id="678" r:id="rId9"/>
    <p:sldId id="679" r:id="rId10"/>
    <p:sldId id="680" r:id="rId11"/>
    <p:sldId id="681" r:id="rId12"/>
    <p:sldId id="682" r:id="rId13"/>
    <p:sldId id="683" r:id="rId14"/>
    <p:sldId id="684" r:id="rId15"/>
    <p:sldId id="685" r:id="rId16"/>
    <p:sldId id="686" r:id="rId17"/>
    <p:sldId id="687" r:id="rId18"/>
    <p:sldId id="688" r:id="rId19"/>
    <p:sldId id="689" r:id="rId20"/>
    <p:sldId id="690" r:id="rId21"/>
    <p:sldId id="691" r:id="rId22"/>
    <p:sldId id="692" r:id="rId23"/>
    <p:sldId id="693" r:id="rId24"/>
    <p:sldId id="694" r:id="rId25"/>
    <p:sldId id="695" r:id="rId26"/>
    <p:sldId id="696" r:id="rId27"/>
    <p:sldId id="697" r:id="rId28"/>
    <p:sldId id="698" r:id="rId29"/>
    <p:sldId id="699" r:id="rId30"/>
    <p:sldId id="700" r:id="rId31"/>
    <p:sldId id="701" r:id="rId32"/>
    <p:sldId id="702" r:id="rId33"/>
    <p:sldId id="703" r:id="rId34"/>
    <p:sldId id="704" r:id="rId35"/>
    <p:sldId id="705" r:id="rId36"/>
    <p:sldId id="706" r:id="rId37"/>
    <p:sldId id="707" r:id="rId38"/>
    <p:sldId id="708" r:id="rId39"/>
    <p:sldId id="709" r:id="rId40"/>
    <p:sldId id="710" r:id="rId41"/>
    <p:sldId id="711" r:id="rId42"/>
    <p:sldId id="712" r:id="rId43"/>
    <p:sldId id="713" r:id="rId44"/>
    <p:sldId id="714" r:id="rId45"/>
    <p:sldId id="715" r:id="rId46"/>
    <p:sldId id="716" r:id="rId47"/>
    <p:sldId id="717" r:id="rId48"/>
    <p:sldId id="718" r:id="rId49"/>
    <p:sldId id="719" r:id="rId50"/>
    <p:sldId id="720" r:id="rId51"/>
    <p:sldId id="721" r:id="rId52"/>
    <p:sldId id="722" r:id="rId53"/>
    <p:sldId id="723" r:id="rId54"/>
    <p:sldId id="724" r:id="rId55"/>
    <p:sldId id="725" r:id="rId56"/>
    <p:sldId id="727"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2815"/>
    <a:srgbClr val="CF2815"/>
    <a:srgbClr val="CF2024"/>
    <a:srgbClr val="0E3C62"/>
    <a:srgbClr val="D8D0E6"/>
    <a:srgbClr val="D8C1C0"/>
    <a:srgbClr val="FF64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395" autoAdjust="0"/>
  </p:normalViewPr>
  <p:slideViewPr>
    <p:cSldViewPr>
      <p:cViewPr varScale="1">
        <p:scale>
          <a:sx n="96" d="100"/>
          <a:sy n="96" d="100"/>
        </p:scale>
        <p:origin x="1578"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70" d="100"/>
        <a:sy n="170" d="100"/>
      </p:scale>
      <p:origin x="0" y="0"/>
    </p:cViewPr>
  </p:sorterViewPr>
  <p:notesViewPr>
    <p:cSldViewPr>
      <p:cViewPr varScale="1">
        <p:scale>
          <a:sx n="73" d="100"/>
          <a:sy n="73" d="100"/>
        </p:scale>
        <p:origin x="-26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3/23/2018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3/23/2018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this PowerPoint presentation contains mathematical equations, you may need to check that your computer has the following installed:</a:t>
            </a:r>
          </a:p>
          <a:p>
            <a:r>
              <a:rPr lang="en-US" sz="1200" kern="1200" dirty="0" smtClean="0">
                <a:solidFill>
                  <a:schemeClr val="tx1"/>
                </a:solidFill>
                <a:effectLst/>
                <a:latin typeface="+mn-lt"/>
                <a:ea typeface="+mn-ea"/>
                <a:cs typeface="+mn-cs"/>
              </a:rPr>
              <a:t>1) </a:t>
            </a:r>
            <a:r>
              <a:rPr lang="en-US" sz="1200" kern="1200" dirty="0" err="1" smtClean="0">
                <a:solidFill>
                  <a:schemeClr val="tx1"/>
                </a:solidFill>
                <a:effectLst/>
                <a:latin typeface="+mn-lt"/>
                <a:ea typeface="+mn-ea"/>
                <a:cs typeface="+mn-cs"/>
              </a:rPr>
              <a:t>MathType</a:t>
            </a:r>
            <a:r>
              <a:rPr lang="en-US" sz="1200" kern="1200" dirty="0" smtClean="0">
                <a:solidFill>
                  <a:schemeClr val="tx1"/>
                </a:solidFill>
                <a:effectLst/>
                <a:latin typeface="+mn-lt"/>
                <a:ea typeface="+mn-ea"/>
                <a:cs typeface="+mn-cs"/>
              </a:rPr>
              <a:t> Plugin</a:t>
            </a:r>
          </a:p>
          <a:p>
            <a:r>
              <a:rPr lang="en-US" sz="1200" kern="1200" dirty="0" smtClean="0">
                <a:solidFill>
                  <a:schemeClr val="tx1"/>
                </a:solidFill>
                <a:effectLst/>
                <a:latin typeface="+mn-lt"/>
                <a:ea typeface="+mn-ea"/>
                <a:cs typeface="+mn-cs"/>
              </a:rPr>
              <a:t>2) Math Player (free versions available)</a:t>
            </a:r>
          </a:p>
          <a:p>
            <a:r>
              <a:rPr lang="en-US" sz="1200" kern="1200" smtClean="0">
                <a:solidFill>
                  <a:schemeClr val="tx1"/>
                </a:solidFill>
                <a:effectLst/>
                <a:latin typeface="+mn-lt"/>
                <a:ea typeface="+mn-ea"/>
                <a:cs typeface="+mn-cs"/>
              </a:rPr>
              <a:t>3) NVDA Reader (free versions available)  </a:t>
            </a:r>
          </a:p>
          <a:p>
            <a:endParaRPr lang="en-US" dirty="0"/>
          </a:p>
        </p:txBody>
      </p:sp>
      <p:sp>
        <p:nvSpPr>
          <p:cNvPr id="4" name="Slide Number Placeholder 3"/>
          <p:cNvSpPr>
            <a:spLocks noGrp="1"/>
          </p:cNvSpPr>
          <p:nvPr>
            <p:ph type="sldNum" sz="quarter" idx="10"/>
          </p:nvPr>
        </p:nvSpPr>
        <p:spPr/>
        <p:txBody>
          <a:bodyPr/>
          <a:lstStyle/>
          <a:p>
            <a:fld id="{3839927A-10B3-445E-AF93-92C83A035356}" type="slidenum">
              <a:rPr lang="en-US" smtClean="0"/>
              <a:pPr/>
              <a:t>1</a:t>
            </a:fld>
            <a:endParaRPr lang="en-US"/>
          </a:p>
        </p:txBody>
      </p:sp>
    </p:spTree>
    <p:extLst>
      <p:ext uri="{BB962C8B-B14F-4D97-AF65-F5344CB8AC3E}">
        <p14:creationId xmlns:p14="http://schemas.microsoft.com/office/powerpoint/2010/main" val="98781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56</a:t>
            </a:fld>
            <a:endParaRPr lang="en-US"/>
          </a:p>
        </p:txBody>
      </p:sp>
    </p:spTree>
    <p:extLst>
      <p:ext uri="{BB962C8B-B14F-4D97-AF65-F5344CB8AC3E}">
        <p14:creationId xmlns:p14="http://schemas.microsoft.com/office/powerpoint/2010/main" val="3331404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Shape 24"/>
        <p:cNvGrpSpPr/>
        <p:nvPr/>
      </p:nvGrpSpPr>
      <p:grpSpPr>
        <a:xfrm>
          <a:off x="0" y="0"/>
          <a:ext cx="0" cy="0"/>
          <a:chOff x="0" y="0"/>
          <a:chExt cx="0" cy="0"/>
        </a:xfrm>
      </p:grpSpPr>
      <p:sp>
        <p:nvSpPr>
          <p:cNvPr id="4" name="Shape 16"/>
          <p:cNvSpPr txBox="1">
            <a:spLocks noChangeArrowheads="1"/>
          </p:cNvSpPr>
          <p:nvPr userDrawn="1"/>
        </p:nvSpPr>
        <p:spPr bwMode="auto">
          <a:xfrm>
            <a:off x="1600200" y="6429375"/>
            <a:ext cx="71628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lvl="0" algn="r"/>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2016,2013,2010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
        <p:nvSpPr>
          <p:cNvPr id="25" name="Shape 25"/>
          <p:cNvSpPr txBox="1">
            <a:spLocks noGrp="1"/>
          </p:cNvSpPr>
          <p:nvPr>
            <p:ph type="title"/>
          </p:nvPr>
        </p:nvSpPr>
        <p:spPr>
          <a:xfrm>
            <a:off x="457200" y="215371"/>
            <a:ext cx="8229600" cy="1097279"/>
          </a:xfrm>
          <a:prstGeom prst="rect">
            <a:avLst/>
          </a:prstGeom>
          <a:noFill/>
          <a:ln>
            <a:noFill/>
          </a:ln>
        </p:spPr>
        <p:txBody>
          <a:bodyPr/>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Shape 26"/>
          <p:cNvSpPr txBox="1">
            <a:spLocks noGrp="1"/>
          </p:cNvSpPr>
          <p:nvPr>
            <p:ph type="body" idx="1" hasCustomPrompt="1"/>
          </p:nvPr>
        </p:nvSpPr>
        <p:spPr>
          <a:xfrm>
            <a:off x="457200" y="1600200"/>
            <a:ext cx="8229600" cy="4525963"/>
          </a:xfrm>
          <a:prstGeom prst="rect">
            <a:avLst/>
          </a:prstGeom>
          <a:noFill/>
          <a:ln>
            <a:noFill/>
          </a:ln>
        </p:spPr>
        <p:txBody>
          <a:bodyPr/>
          <a:lstStyle>
            <a:lvl1pPr marL="256032" marR="0" lvl="0" indent="-256032" algn="l" rtl="0">
              <a:spcBef>
                <a:spcPts val="1500"/>
              </a:spcBef>
              <a:buClr>
                <a:srgbClr val="007FA3"/>
              </a:buClr>
              <a:buSzPct val="100000"/>
              <a:buFont typeface="Arial" panose="020B0604020202020204" pitchFamily="34" charset="0"/>
              <a:buChar char="•"/>
              <a:defRPr sz="2400" b="0" i="0" u="none" strike="noStrike" cap="none">
                <a:solidFill>
                  <a:schemeClr val="dk1"/>
                </a:solidFill>
                <a:latin typeface="+mn-lt"/>
                <a:ea typeface="Arial"/>
                <a:cs typeface="Arial"/>
                <a:sym typeface="Arial"/>
              </a:defRPr>
            </a:lvl1pPr>
            <a:lvl2pPr marL="741600" marR="0" lvl="1" indent="-284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2286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1270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a</a:t>
            </a:r>
          </a:p>
          <a:p>
            <a:pPr lvl="1"/>
            <a:r>
              <a:rPr lang="en-US" dirty="0" smtClean="0"/>
              <a:t>b</a:t>
            </a:r>
          </a:p>
          <a:p>
            <a:pPr lvl="2"/>
            <a:r>
              <a:rPr lang="en-US" dirty="0" smtClean="0"/>
              <a:t>c</a:t>
            </a:r>
          </a:p>
          <a:p>
            <a:pPr lvl="3"/>
            <a:r>
              <a:rPr lang="en-US" dirty="0" smtClean="0"/>
              <a:t>d</a:t>
            </a:r>
          </a:p>
          <a:p>
            <a:pPr lvl="4"/>
            <a:r>
              <a:rPr lang="en-US" dirty="0" smtClean="0"/>
              <a:t>e</a:t>
            </a:r>
          </a:p>
        </p:txBody>
      </p:sp>
      <p:sp>
        <p:nvSpPr>
          <p:cNvPr id="5" name="Shape 27"/>
          <p:cNvSpPr txBox="1">
            <a:spLocks noGrp="1"/>
          </p:cNvSpPr>
          <p:nvPr>
            <p:ph type="ftr" idx="10"/>
          </p:nvPr>
        </p:nvSpPr>
        <p:spPr/>
        <p:txBody>
          <a:bodyPr/>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a:p>
        </p:txBody>
      </p:sp>
      <p:sp>
        <p:nvSpPr>
          <p:cNvPr id="6" name="Shape 28"/>
          <p:cNvSpPr txBox="1">
            <a:spLocks noGrp="1"/>
          </p:cNvSpPr>
          <p:nvPr>
            <p:ph type="dt" idx="11"/>
          </p:nvPr>
        </p:nvSpPr>
        <p:spPr/>
        <p:txBody>
          <a:bodyPr/>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a:p>
        </p:txBody>
      </p:sp>
      <p:sp>
        <p:nvSpPr>
          <p:cNvPr id="7" name="Shape 29"/>
          <p:cNvSpPr txBox="1">
            <a:spLocks noGrp="1"/>
          </p:cNvSpPr>
          <p:nvPr>
            <p:ph type="sldNum" idx="12"/>
          </p:nvPr>
        </p:nvSpPr>
        <p:spPr/>
        <p:txBody>
          <a:bodyPr/>
          <a:lstStyle>
            <a:lvl1pPr>
              <a:defRPr/>
            </a:lvl1pPr>
          </a:lstStyle>
          <a:p>
            <a:pPr>
              <a:defRPr/>
            </a:pPr>
            <a:fld id="{43171D78-5C4F-429C-92E8-B196EF2F63FD}" type="slidenum">
              <a:rPr lang="en-US"/>
              <a:pPr>
                <a:defRPr/>
              </a:pPr>
              <a:t>‹#›</a:t>
            </a:fld>
            <a:endParaRPr lang="en-US"/>
          </a:p>
        </p:txBody>
      </p:sp>
    </p:spTree>
    <p:extLst>
      <p:ext uri="{BB962C8B-B14F-4D97-AF65-F5344CB8AC3E}">
        <p14:creationId xmlns:p14="http://schemas.microsoft.com/office/powerpoint/2010/main" val="1473612556"/>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4"/>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dirty="0"/>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2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93971"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825" b="0" i="0" u="none" strike="noStrike" cap="none">
                <a:solidFill>
                  <a:schemeClr val="dk1"/>
                </a:solidFill>
                <a:latin typeface="Arial"/>
                <a:ea typeface="Arial"/>
                <a:cs typeface="Arial"/>
                <a:sym typeface="Arial"/>
              </a:defRPr>
            </a:lvl1pPr>
            <a:lvl2pPr marL="342900" marR="0" lvl="1" indent="0" algn="l" rtl="0">
              <a:spcBef>
                <a:spcPts val="0"/>
              </a:spcBef>
              <a:buNone/>
              <a:defRPr sz="1350" b="0" i="0" u="none" strike="noStrike" cap="none">
                <a:solidFill>
                  <a:schemeClr val="dk1"/>
                </a:solidFill>
                <a:latin typeface="Arial"/>
                <a:ea typeface="Arial"/>
                <a:cs typeface="Arial"/>
                <a:sym typeface="Arial"/>
              </a:defRPr>
            </a:lvl2pPr>
            <a:lvl3pPr marL="685800" marR="0" lvl="2" indent="0" algn="l" rtl="0">
              <a:spcBef>
                <a:spcPts val="0"/>
              </a:spcBef>
              <a:buNone/>
              <a:defRPr sz="1350" b="0" i="0" u="none" strike="noStrike" cap="none">
                <a:solidFill>
                  <a:schemeClr val="dk1"/>
                </a:solidFill>
                <a:latin typeface="Arial"/>
                <a:ea typeface="Arial"/>
                <a:cs typeface="Arial"/>
                <a:sym typeface="Arial"/>
              </a:defRPr>
            </a:lvl3pPr>
            <a:lvl4pPr marL="1028700" marR="0" lvl="3" indent="0" algn="l" rtl="0">
              <a:spcBef>
                <a:spcPts val="0"/>
              </a:spcBef>
              <a:buNone/>
              <a:defRPr sz="1350" b="0" i="0" u="none" strike="noStrike" cap="none">
                <a:solidFill>
                  <a:schemeClr val="dk1"/>
                </a:solidFill>
                <a:latin typeface="Arial"/>
                <a:ea typeface="Arial"/>
                <a:cs typeface="Arial"/>
                <a:sym typeface="Arial"/>
              </a:defRPr>
            </a:lvl4pPr>
            <a:lvl5pPr marL="1371600" marR="0" lvl="4" indent="0" algn="l" rtl="0">
              <a:spcBef>
                <a:spcPts val="0"/>
              </a:spcBef>
              <a:buNone/>
              <a:defRPr sz="1350" b="0" i="0" u="none" strike="noStrike" cap="none">
                <a:solidFill>
                  <a:schemeClr val="dk1"/>
                </a:solidFill>
                <a:latin typeface="Arial"/>
                <a:ea typeface="Arial"/>
                <a:cs typeface="Arial"/>
                <a:sym typeface="Arial"/>
              </a:defRPr>
            </a:lvl5pPr>
            <a:lvl6pPr marL="1714500" marR="0" lvl="5" indent="0" algn="l" rtl="0">
              <a:spcBef>
                <a:spcPts val="0"/>
              </a:spcBef>
              <a:buNone/>
              <a:defRPr sz="1350" b="0" i="0" u="none" strike="noStrike" cap="none">
                <a:solidFill>
                  <a:schemeClr val="dk1"/>
                </a:solidFill>
                <a:latin typeface="Arial"/>
                <a:ea typeface="Arial"/>
                <a:cs typeface="Arial"/>
                <a:sym typeface="Arial"/>
              </a:defRPr>
            </a:lvl6pPr>
            <a:lvl7pPr marL="2057400" marR="0" lvl="6" indent="0" algn="l" rtl="0">
              <a:spcBef>
                <a:spcPts val="0"/>
              </a:spcBef>
              <a:buNone/>
              <a:defRPr sz="1350" b="0" i="0" u="none" strike="noStrike" cap="none">
                <a:solidFill>
                  <a:schemeClr val="dk1"/>
                </a:solidFill>
                <a:latin typeface="Arial"/>
                <a:ea typeface="Arial"/>
                <a:cs typeface="Arial"/>
                <a:sym typeface="Arial"/>
              </a:defRPr>
            </a:lvl7pPr>
            <a:lvl8pPr marL="2400300" marR="0" lvl="7" indent="0" algn="l" rtl="0">
              <a:spcBef>
                <a:spcPts val="0"/>
              </a:spcBef>
              <a:buNone/>
              <a:defRPr sz="1350" b="0" i="0" u="none" strike="noStrike" cap="none">
                <a:solidFill>
                  <a:schemeClr val="dk1"/>
                </a:solidFill>
                <a:latin typeface="Arial"/>
                <a:ea typeface="Arial"/>
                <a:cs typeface="Arial"/>
                <a:sym typeface="Arial"/>
              </a:defRPr>
            </a:lvl8pPr>
            <a:lvl9pPr marL="2743200" marR="0" lvl="8" indent="0" algn="l" rtl="0">
              <a:spcBef>
                <a:spcPts val="0"/>
              </a:spcBef>
              <a:buNone/>
              <a:defRPr sz="135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4" y="113075"/>
            <a:ext cx="2133599" cy="182879"/>
          </a:xfrm>
          <a:prstGeom prst="rect">
            <a:avLst/>
          </a:prstGeom>
          <a:noFill/>
          <a:ln>
            <a:noFill/>
          </a:ln>
        </p:spPr>
        <p:txBody>
          <a:bodyPr lIns="91425" tIns="91425" rIns="91425" bIns="91425" anchor="ctr" anchorCtr="0"/>
          <a:lstStyle>
            <a:lvl1pPr marL="0" marR="0" lvl="0" indent="0" algn="r" rtl="0">
              <a:spcBef>
                <a:spcPts val="0"/>
              </a:spcBef>
              <a:buNone/>
              <a:defRPr sz="675" b="0" i="0" u="none" strike="noStrike" cap="none">
                <a:solidFill>
                  <a:schemeClr val="dk1"/>
                </a:solidFill>
                <a:latin typeface="Arial"/>
                <a:ea typeface="Arial"/>
                <a:cs typeface="Arial"/>
                <a:sym typeface="Arial"/>
              </a:defRPr>
            </a:lvl1pPr>
            <a:lvl2pPr marL="342900" marR="0" lvl="1" indent="0" algn="l" rtl="0">
              <a:spcBef>
                <a:spcPts val="0"/>
              </a:spcBef>
              <a:buNone/>
              <a:defRPr sz="1350" b="0" i="0" u="none" strike="noStrike" cap="none">
                <a:solidFill>
                  <a:schemeClr val="dk1"/>
                </a:solidFill>
                <a:latin typeface="Arial"/>
                <a:ea typeface="Arial"/>
                <a:cs typeface="Arial"/>
                <a:sym typeface="Arial"/>
              </a:defRPr>
            </a:lvl2pPr>
            <a:lvl3pPr marL="685800" marR="0" lvl="2" indent="0" algn="l" rtl="0">
              <a:spcBef>
                <a:spcPts val="0"/>
              </a:spcBef>
              <a:buNone/>
              <a:defRPr sz="1350" b="0" i="0" u="none" strike="noStrike" cap="none">
                <a:solidFill>
                  <a:schemeClr val="dk1"/>
                </a:solidFill>
                <a:latin typeface="Arial"/>
                <a:ea typeface="Arial"/>
                <a:cs typeface="Arial"/>
                <a:sym typeface="Arial"/>
              </a:defRPr>
            </a:lvl3pPr>
            <a:lvl4pPr marL="1028700" marR="0" lvl="3" indent="0" algn="l" rtl="0">
              <a:spcBef>
                <a:spcPts val="0"/>
              </a:spcBef>
              <a:buNone/>
              <a:defRPr sz="1350" b="0" i="0" u="none" strike="noStrike" cap="none">
                <a:solidFill>
                  <a:schemeClr val="dk1"/>
                </a:solidFill>
                <a:latin typeface="Arial"/>
                <a:ea typeface="Arial"/>
                <a:cs typeface="Arial"/>
                <a:sym typeface="Arial"/>
              </a:defRPr>
            </a:lvl4pPr>
            <a:lvl5pPr marL="1371600" marR="0" lvl="4" indent="0" algn="l" rtl="0">
              <a:spcBef>
                <a:spcPts val="0"/>
              </a:spcBef>
              <a:buNone/>
              <a:defRPr sz="1350" b="0" i="0" u="none" strike="noStrike" cap="none">
                <a:solidFill>
                  <a:schemeClr val="dk1"/>
                </a:solidFill>
                <a:latin typeface="Arial"/>
                <a:ea typeface="Arial"/>
                <a:cs typeface="Arial"/>
                <a:sym typeface="Arial"/>
              </a:defRPr>
            </a:lvl5pPr>
            <a:lvl6pPr marL="1714500" marR="0" lvl="5" indent="0" algn="l" rtl="0">
              <a:spcBef>
                <a:spcPts val="0"/>
              </a:spcBef>
              <a:buNone/>
              <a:defRPr sz="1350" b="0" i="0" u="none" strike="noStrike" cap="none">
                <a:solidFill>
                  <a:schemeClr val="dk1"/>
                </a:solidFill>
                <a:latin typeface="Arial"/>
                <a:ea typeface="Arial"/>
                <a:cs typeface="Arial"/>
                <a:sym typeface="Arial"/>
              </a:defRPr>
            </a:lvl6pPr>
            <a:lvl7pPr marL="2057400" marR="0" lvl="6" indent="0" algn="l" rtl="0">
              <a:spcBef>
                <a:spcPts val="0"/>
              </a:spcBef>
              <a:buNone/>
              <a:defRPr sz="1350" b="0" i="0" u="none" strike="noStrike" cap="none">
                <a:solidFill>
                  <a:schemeClr val="dk1"/>
                </a:solidFill>
                <a:latin typeface="Arial"/>
                <a:ea typeface="Arial"/>
                <a:cs typeface="Arial"/>
                <a:sym typeface="Arial"/>
              </a:defRPr>
            </a:lvl7pPr>
            <a:lvl8pPr marL="2400300" marR="0" lvl="7" indent="0" algn="l" rtl="0">
              <a:spcBef>
                <a:spcPts val="0"/>
              </a:spcBef>
              <a:buNone/>
              <a:defRPr sz="1350" b="0" i="0" u="none" strike="noStrike" cap="none">
                <a:solidFill>
                  <a:schemeClr val="dk1"/>
                </a:solidFill>
                <a:latin typeface="Arial"/>
                <a:ea typeface="Arial"/>
                <a:cs typeface="Arial"/>
                <a:sym typeface="Arial"/>
              </a:defRPr>
            </a:lvl8pPr>
            <a:lvl9pPr marL="2743200" marR="0" lvl="8" indent="0" algn="l" rtl="0">
              <a:spcBef>
                <a:spcPts val="0"/>
              </a:spcBef>
              <a:buNone/>
              <a:defRPr sz="135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3" y="113075"/>
            <a:ext cx="551783" cy="182879"/>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675" smtClean="0">
                <a:solidFill>
                  <a:schemeClr val="dk1"/>
                </a:solidFill>
                <a:ea typeface="Arial"/>
                <a:cs typeface="Arial"/>
                <a:sym typeface="Arial"/>
              </a:rPr>
              <a:pPr algn="r">
                <a:buSzPct val="25000"/>
              </a:pPr>
              <a:t>‹#›</a:t>
            </a:fld>
            <a:endParaRPr lang="en-US" sz="675">
              <a:solidFill>
                <a:schemeClr val="dk1"/>
              </a:solidFill>
              <a:ea typeface="Arial"/>
              <a:cs typeface="Arial"/>
              <a:sym typeface="Arial"/>
            </a:endParaRPr>
          </a:p>
        </p:txBody>
      </p:sp>
      <p:sp>
        <p:nvSpPr>
          <p:cNvPr id="9" name="Shape 16"/>
          <p:cNvSpPr txBox="1">
            <a:spLocks noChangeArrowheads="1"/>
          </p:cNvSpPr>
          <p:nvPr userDrawn="1"/>
        </p:nvSpPr>
        <p:spPr bwMode="auto">
          <a:xfrm>
            <a:off x="1600200" y="6429375"/>
            <a:ext cx="71628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lvl="0" algn="r"/>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2016,2013,2010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01145456"/>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801968"/>
          </a:xfrm>
          <a:prstGeom prst="rect">
            <a:avLst/>
          </a:prstGeom>
          <a:noFill/>
          <a:ln>
            <a:noFill/>
          </a:ln>
        </p:spPr>
        <p:txBody>
          <a:bodyPr anchor="t"/>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Shape 39"/>
          <p:cNvSpPr txBox="1">
            <a:spLocks noGrp="1"/>
          </p:cNvSpPr>
          <p:nvPr>
            <p:ph type="body" idx="1"/>
          </p:nvPr>
        </p:nvSpPr>
        <p:spPr>
          <a:xfrm>
            <a:off x="457200" y="1133479"/>
            <a:ext cx="8229600" cy="370775"/>
          </a:xfrm>
          <a:prstGeom prst="rect">
            <a:avLst/>
          </a:prstGeom>
          <a:noFill/>
          <a:ln>
            <a:noFill/>
          </a:ln>
        </p:spPr>
        <p:txBody>
          <a:bodyPr/>
          <a:lstStyle>
            <a:lvl1pPr marL="0" marR="0" lvl="0" indent="0" algn="l" rtl="0">
              <a:spcBef>
                <a:spcPts val="0"/>
              </a:spcBef>
              <a:buClr>
                <a:srgbClr val="007FA3"/>
              </a:buClr>
              <a:buFont typeface="Arial"/>
              <a:buNone/>
              <a:defRPr sz="2000" b="0" i="0" u="none" strike="noStrike" cap="none">
                <a:solidFill>
                  <a:srgbClr val="007FA3"/>
                </a:solidFill>
                <a:latin typeface="+mn-lt"/>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0" name="Shape 40"/>
          <p:cNvSpPr txBox="1">
            <a:spLocks noGrp="1"/>
          </p:cNvSpPr>
          <p:nvPr>
            <p:ph type="body" idx="2"/>
          </p:nvPr>
        </p:nvSpPr>
        <p:spPr>
          <a:xfrm>
            <a:off x="5029200" y="1991170"/>
            <a:ext cx="3657600" cy="1209228"/>
          </a:xfrm>
          <a:prstGeom prst="rect">
            <a:avLst/>
          </a:prstGeom>
          <a:noFill/>
          <a:ln>
            <a:noFill/>
          </a:ln>
        </p:spPr>
        <p:txBody>
          <a:bodyPr anchor="b"/>
          <a:lstStyle>
            <a:lvl1pPr marL="0" marR="0" lvl="0" indent="0" algn="ctr" rtl="0">
              <a:spcBef>
                <a:spcPts val="0"/>
              </a:spcBef>
              <a:buClr>
                <a:srgbClr val="007FA3"/>
              </a:buClr>
              <a:buFont typeface="Arial"/>
              <a:buNone/>
              <a:defRPr sz="3000" b="1"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dirty="0"/>
          </a:p>
        </p:txBody>
      </p:sp>
      <p:sp>
        <p:nvSpPr>
          <p:cNvPr id="41" name="Shape 41"/>
          <p:cNvSpPr txBox="1">
            <a:spLocks noGrp="1"/>
          </p:cNvSpPr>
          <p:nvPr>
            <p:ph type="body" idx="3"/>
          </p:nvPr>
        </p:nvSpPr>
        <p:spPr>
          <a:xfrm>
            <a:off x="5029200" y="3495679"/>
            <a:ext cx="3657600" cy="1696340"/>
          </a:xfrm>
          <a:prstGeom prst="rect">
            <a:avLst/>
          </a:prstGeom>
          <a:noFill/>
          <a:ln>
            <a:noFill/>
          </a:ln>
        </p:spPr>
        <p:txBody>
          <a:bodyPr/>
          <a:lstStyle>
            <a:lvl1pPr marL="0" marR="0" lvl="0" indent="0" algn="ctr" rtl="0">
              <a:spcBef>
                <a:spcPts val="0"/>
              </a:spcBef>
              <a:buClr>
                <a:srgbClr val="007FA3"/>
              </a:buClr>
              <a:buFont typeface="Arial"/>
              <a:buNone/>
              <a:defRPr sz="22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7" name="Shape 42"/>
          <p:cNvSpPr txBox="1">
            <a:spLocks noGrp="1"/>
          </p:cNvSpPr>
          <p:nvPr>
            <p:ph type="ftr" idx="14"/>
          </p:nvPr>
        </p:nvSpPr>
        <p:spPr>
          <a:xfrm>
            <a:off x="93663" y="6165850"/>
            <a:ext cx="8596312" cy="234950"/>
          </a:xfrm>
        </p:spPr>
        <p:txBody>
          <a:bodyPr/>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a:p>
        </p:txBody>
      </p:sp>
      <p:sp>
        <p:nvSpPr>
          <p:cNvPr id="8" name="Shape 43"/>
          <p:cNvSpPr txBox="1">
            <a:spLocks noGrp="1"/>
          </p:cNvSpPr>
          <p:nvPr>
            <p:ph type="dt" idx="15"/>
          </p:nvPr>
        </p:nvSpPr>
        <p:spPr/>
        <p:txBody>
          <a:bodyPr/>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a:p>
        </p:txBody>
      </p:sp>
      <p:sp>
        <p:nvSpPr>
          <p:cNvPr id="9" name="Shape 44"/>
          <p:cNvSpPr txBox="1">
            <a:spLocks noGrp="1"/>
          </p:cNvSpPr>
          <p:nvPr>
            <p:ph type="sldNum" idx="16"/>
          </p:nvPr>
        </p:nvSpPr>
        <p:spPr/>
        <p:txBody>
          <a:bodyPr/>
          <a:lstStyle>
            <a:lvl1pPr>
              <a:defRPr/>
            </a:lvl1pPr>
          </a:lstStyle>
          <a:p>
            <a:pPr>
              <a:defRPr/>
            </a:pPr>
            <a:fld id="{95925E87-B40B-40AE-BFC9-5A5068FD87B1}" type="slidenum">
              <a:rPr lang="en-US"/>
              <a:pPr>
                <a:defRPr/>
              </a:pPr>
              <a:t>‹#›</a:t>
            </a:fld>
            <a:endParaRPr lang="en-US"/>
          </a:p>
        </p:txBody>
      </p:sp>
      <p:sp>
        <p:nvSpPr>
          <p:cNvPr id="5" name="Text Placeholder 4"/>
          <p:cNvSpPr>
            <a:spLocks noGrp="1"/>
          </p:cNvSpPr>
          <p:nvPr>
            <p:ph type="body" sz="quarter" idx="17" hasCustomPrompt="1"/>
          </p:nvPr>
        </p:nvSpPr>
        <p:spPr>
          <a:xfrm>
            <a:off x="2895600" y="6383710"/>
            <a:ext cx="5867400" cy="304798"/>
          </a:xfrm>
        </p:spPr>
        <p:txBody>
          <a:bodyPr/>
          <a:lstStyle>
            <a:lvl1pPr marL="0" marR="0" indent="0" algn="r" defTabSz="914400" rtl="0" eaLnBrk="1" fontAlgn="base" latinLnBrk="0" hangingPunct="1">
              <a:lnSpc>
                <a:spcPct val="100000"/>
              </a:lnSpc>
              <a:spcBef>
                <a:spcPct val="0"/>
              </a:spcBef>
              <a:spcAft>
                <a:spcPct val="0"/>
              </a:spcAft>
              <a:buClrTx/>
              <a:buSzTx/>
              <a:buFontTx/>
              <a:buNone/>
              <a:tabLst/>
              <a:defRPr/>
            </a:lvl1pPr>
          </a:lstStyle>
          <a:p>
            <a:pPr lvl="0"/>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2016,2013,2010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04316191"/>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cSld name="1_Figure + Caption">
    <p:spTree>
      <p:nvGrpSpPr>
        <p:cNvPr id="1" name=""/>
        <p:cNvGrpSpPr/>
        <p:nvPr/>
      </p:nvGrpSpPr>
      <p:grpSpPr>
        <a:xfrm>
          <a:off x="0" y="0"/>
          <a:ext cx="0" cy="0"/>
          <a:chOff x="0" y="0"/>
          <a:chExt cx="0" cy="0"/>
        </a:xfrm>
      </p:grpSpPr>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smtClean="0"/>
              <a:t>Click to edit Master text styles</a:t>
            </a:r>
          </a:p>
        </p:txBody>
      </p:sp>
      <p:sp>
        <p:nvSpPr>
          <p:cNvPr id="11" name="Footer Placeholder 2"/>
          <p:cNvSpPr>
            <a:spLocks noGrp="1"/>
          </p:cNvSpPr>
          <p:nvPr>
            <p:ph type="ftr" sz="quarter" idx="14"/>
          </p:nvPr>
        </p:nvSpPr>
        <p:spPr/>
        <p:txBody>
          <a:bodyPr/>
          <a:lstStyle>
            <a:lvl1pPr>
              <a:defRPr/>
            </a:lvl1pPr>
          </a:lstStyle>
          <a:p>
            <a:pPr>
              <a:defRPr/>
            </a:pPr>
            <a:endParaRPr lang="en-US" dirty="0"/>
          </a:p>
        </p:txBody>
      </p:sp>
      <p:sp>
        <p:nvSpPr>
          <p:cNvPr id="12" name="Date Placeholder 1"/>
          <p:cNvSpPr>
            <a:spLocks noGrp="1"/>
          </p:cNvSpPr>
          <p:nvPr>
            <p:ph type="dt" sz="half" idx="15"/>
          </p:nvPr>
        </p:nvSpPr>
        <p:spPr/>
        <p:txBody>
          <a:bodyPr/>
          <a:lstStyle>
            <a:lvl1pPr>
              <a:defRPr>
                <a:solidFill>
                  <a:schemeClr val="tx1"/>
                </a:solidFill>
              </a:defRPr>
            </a:lvl1pPr>
          </a:lstStyle>
          <a:p>
            <a:pPr>
              <a:defRPr/>
            </a:pPr>
            <a:fld id="{8BD589AD-4ECC-4379-8C34-D0128B4934D1}" type="datetimeFigureOut">
              <a:rPr lang="en-US"/>
              <a:pPr>
                <a:defRPr/>
              </a:pPr>
              <a:t>3/23/2018</a:t>
            </a:fld>
            <a:endParaRPr lang="en-US"/>
          </a:p>
        </p:txBody>
      </p:sp>
      <p:sp>
        <p:nvSpPr>
          <p:cNvPr id="13" name="Slide Number Placeholder 3"/>
          <p:cNvSpPr>
            <a:spLocks noGrp="1"/>
          </p:cNvSpPr>
          <p:nvPr>
            <p:ph type="sldNum" sz="quarter" idx="16"/>
          </p:nvPr>
        </p:nvSpPr>
        <p:spPr/>
        <p:txBody>
          <a:bodyPr/>
          <a:lstStyle>
            <a:lvl1pPr>
              <a:defRPr>
                <a:solidFill>
                  <a:schemeClr val="tx1"/>
                </a:solidFill>
              </a:defRPr>
            </a:lvl1pPr>
          </a:lstStyle>
          <a:p>
            <a:fld id="{711BAF64-0095-4336-8600-9C22762BAF25}" type="slidenum">
              <a:rPr lang="en-US" altLang="en-US"/>
              <a:pPr/>
              <a:t>‹#›</a:t>
            </a:fld>
            <a:endParaRPr lang="en-US" altLang="en-US"/>
          </a:p>
        </p:txBody>
      </p:sp>
    </p:spTree>
    <p:extLst>
      <p:ext uri="{BB962C8B-B14F-4D97-AF65-F5344CB8AC3E}">
        <p14:creationId xmlns:p14="http://schemas.microsoft.com/office/powerpoint/2010/main" val="1115343546"/>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638800"/>
            <a:ext cx="8229600" cy="685800"/>
          </a:xfrm>
          <a:noFill/>
          <a:ln>
            <a:noFill/>
          </a:ln>
        </p:spPr>
        <p:txBody>
          <a:bodyPr anchor="b" anchorCtr="1"/>
          <a:lstStyle>
            <a:lvl1pPr algn="ctr">
              <a:defRPr sz="1400">
                <a:solidFill>
                  <a:schemeClr val="bg1"/>
                </a:solidFill>
                <a:effectLst/>
              </a:defRPr>
            </a:lvl1pPr>
          </a:lstStyle>
          <a:p>
            <a:r>
              <a:rPr lang="en-US" smtClean="0"/>
              <a:t>Click to edit Master title style</a:t>
            </a:r>
            <a:endParaRPr lang="en-US"/>
          </a:p>
        </p:txBody>
      </p:sp>
    </p:spTree>
  </p:cSld>
  <p:clrMapOvr>
    <a:masterClrMapping/>
  </p:clrMapOvr>
  <p:transition spd="slow" advTm="0"/>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3175" y="0"/>
            <a:ext cx="9140825" cy="1600200"/>
          </a:xfrm>
          <a:prstGeom prst="rect">
            <a:avLst/>
          </a:prstGeom>
          <a:solidFill>
            <a:srgbClr val="008B5D"/>
          </a:solidFill>
          <a:ln w="9525">
            <a:solidFill>
              <a:srgbClr val="008B5D"/>
            </a:solidFill>
            <a:miter lim="800000"/>
            <a:headEnd/>
            <a:tailEnd/>
          </a:ln>
          <a:effectLst/>
        </p:spPr>
        <p:txBody>
          <a:bodyPr anchor="ctr" anchorCtr="1"/>
          <a:lstStyle/>
          <a:p>
            <a:pPr algn="ctr" eaLnBrk="0" hangingPunct="0">
              <a:lnSpc>
                <a:spcPct val="90000"/>
              </a:lnSpc>
              <a:spcAft>
                <a:spcPts val="125"/>
              </a:spcAft>
            </a:pPr>
            <a:r>
              <a:rPr lang="en-US" sz="4000">
                <a:solidFill>
                  <a:srgbClr val="FFFFFF"/>
                </a:solidFill>
                <a:effectLst>
                  <a:outerShdw blurRad="38100" dist="38100" dir="2700000" algn="tl">
                    <a:srgbClr val="000000"/>
                  </a:outerShdw>
                </a:effectLst>
                <a:latin typeface="Verdana" charset="0"/>
              </a:rPr>
              <a:t>WORLD OF ART</a:t>
            </a:r>
          </a:p>
        </p:txBody>
      </p:sp>
      <p:sp>
        <p:nvSpPr>
          <p:cNvPr id="3" name="Text Box 14"/>
          <p:cNvSpPr txBox="1">
            <a:spLocks noChangeArrowheads="1"/>
          </p:cNvSpPr>
          <p:nvPr/>
        </p:nvSpPr>
        <p:spPr bwMode="auto">
          <a:xfrm>
            <a:off x="4572000" y="2971800"/>
            <a:ext cx="1790700" cy="461963"/>
          </a:xfrm>
          <a:prstGeom prst="rect">
            <a:avLst/>
          </a:prstGeom>
          <a:noFill/>
          <a:ln>
            <a:noFill/>
          </a:ln>
          <a:extLst/>
        </p:spPr>
        <p:txBody>
          <a:bodyPr wrap="none">
            <a:spAutoFit/>
          </a:bodyPr>
          <a:lstStyle/>
          <a:p>
            <a:r>
              <a:rPr lang="en-US" b="1">
                <a:solidFill>
                  <a:srgbClr val="000000"/>
                </a:solidFill>
                <a:latin typeface="Verdana" charset="0"/>
              </a:rPr>
              <a:t>CHAPTER</a:t>
            </a:r>
            <a:endParaRPr lang="en-US" sz="1800">
              <a:solidFill>
                <a:srgbClr val="000000"/>
              </a:solidFill>
              <a:latin typeface="Verdana" charset="0"/>
            </a:endParaRPr>
          </a:p>
        </p:txBody>
      </p:sp>
      <p:sp>
        <p:nvSpPr>
          <p:cNvPr id="4" name="Rectangle 3"/>
          <p:cNvSpPr/>
          <p:nvPr userDrawn="1"/>
        </p:nvSpPr>
        <p:spPr bwMode="auto">
          <a:xfrm>
            <a:off x="2819400" y="1219200"/>
            <a:ext cx="3429000" cy="228600"/>
          </a:xfrm>
          <a:prstGeom prst="rect">
            <a:avLst/>
          </a:prstGeom>
          <a:noFill/>
          <a:ln w="9525" cap="flat" cmpd="sng" algn="ctr">
            <a:noFill/>
            <a:prstDash val="solid"/>
            <a:round/>
            <a:headEnd type="none" w="med" len="med"/>
            <a:tailEnd type="none" w="med" len="med"/>
          </a:ln>
          <a:effectLst/>
        </p:spPr>
        <p:txBody>
          <a:bodyPr/>
          <a:lstStyle/>
          <a:p>
            <a:pPr algn="ctr" eaLnBrk="0" hangingPunct="0">
              <a:defRPr/>
            </a:pPr>
            <a:r>
              <a:rPr lang="en-US" sz="1200">
                <a:solidFill>
                  <a:srgbClr val="FFFFFF"/>
                </a:solidFill>
                <a:ea typeface="+mn-ea"/>
              </a:rPr>
              <a:t>EIGHTH EDITION</a:t>
            </a:r>
          </a:p>
        </p:txBody>
      </p:sp>
      <p:sp>
        <p:nvSpPr>
          <p:cNvPr id="5" name="Rectangle 4"/>
          <p:cNvSpPr>
            <a:spLocks noChangeArrowheads="1"/>
          </p:cNvSpPr>
          <p:nvPr userDrawn="1"/>
        </p:nvSpPr>
        <p:spPr bwMode="gray">
          <a:xfrm>
            <a:off x="-9525" y="6400800"/>
            <a:ext cx="9153525" cy="457200"/>
          </a:xfrm>
          <a:prstGeom prst="rect">
            <a:avLst/>
          </a:prstGeom>
          <a:solidFill>
            <a:srgbClr val="008B5D"/>
          </a:solidFill>
          <a:ln w="9525">
            <a:solidFill>
              <a:srgbClr val="008B5D"/>
            </a:solidFill>
            <a:miter lim="800000"/>
            <a:headEnd/>
            <a:tailEnd/>
          </a:ln>
          <a:effectLst/>
        </p:spPr>
        <p:txBody>
          <a:bodyPr wrap="none" lIns="0" tIns="0" rIns="0" bIns="0" anchor="ctr"/>
          <a:lstStyle/>
          <a:p>
            <a:pPr defTabSz="457200" eaLnBrk="0" hangingPunct="0">
              <a:defRPr/>
            </a:pPr>
            <a:endParaRPr lang="en-US">
              <a:ea typeface="+mn-ea"/>
            </a:endParaRPr>
          </a:p>
        </p:txBody>
      </p:sp>
      <p:sp>
        <p:nvSpPr>
          <p:cNvPr id="6" name="Text Box 47"/>
          <p:cNvSpPr txBox="1">
            <a:spLocks noChangeArrowheads="1"/>
          </p:cNvSpPr>
          <p:nvPr userDrawn="1"/>
        </p:nvSpPr>
        <p:spPr bwMode="auto">
          <a:xfrm>
            <a:off x="1600200" y="6400800"/>
            <a:ext cx="5629275" cy="457200"/>
          </a:xfrm>
          <a:prstGeom prst="rect">
            <a:avLst/>
          </a:prstGeom>
          <a:noFill/>
          <a:ln>
            <a:noFill/>
          </a:ln>
          <a:extLst/>
        </p:spPr>
        <p:txBody>
          <a:bodyPr anchor="ctr"/>
          <a:lstStyle/>
          <a:p>
            <a:pPr eaLnBrk="0" hangingPunct="0">
              <a:defRPr/>
            </a:pPr>
            <a:r>
              <a:rPr lang="en-US" sz="900" i="1">
                <a:solidFill>
                  <a:srgbClr val="FFFFFF"/>
                </a:solidFill>
                <a:latin typeface="Verdana" charset="0"/>
                <a:ea typeface="+mn-ea"/>
              </a:rPr>
              <a:t>World of Art</a:t>
            </a:r>
            <a:r>
              <a:rPr lang="en-US" sz="900">
                <a:solidFill>
                  <a:srgbClr val="FFFFFF"/>
                </a:solidFill>
                <a:latin typeface="Verdana" charset="0"/>
                <a:ea typeface="+mn-ea"/>
              </a:rPr>
              <a:t>, Eighth Edition</a:t>
            </a:r>
          </a:p>
          <a:p>
            <a:pPr eaLnBrk="0" hangingPunct="0">
              <a:defRPr/>
            </a:pPr>
            <a:r>
              <a:rPr lang="en-US" sz="900">
                <a:solidFill>
                  <a:srgbClr val="FFFFFF"/>
                </a:solidFill>
                <a:latin typeface="Verdana" charset="0"/>
                <a:ea typeface="+mn-ea"/>
              </a:rPr>
              <a:t>Henry M. Sayre</a:t>
            </a:r>
          </a:p>
        </p:txBody>
      </p:sp>
      <p:sp>
        <p:nvSpPr>
          <p:cNvPr id="7" name="Text Box 47"/>
          <p:cNvSpPr txBox="1">
            <a:spLocks noChangeArrowheads="1"/>
          </p:cNvSpPr>
          <p:nvPr userDrawn="1"/>
        </p:nvSpPr>
        <p:spPr bwMode="auto">
          <a:xfrm>
            <a:off x="4191000" y="6400800"/>
            <a:ext cx="3581400" cy="457200"/>
          </a:xfrm>
          <a:prstGeom prst="rect">
            <a:avLst/>
          </a:prstGeom>
          <a:noFill/>
          <a:ln w="9525">
            <a:noFill/>
            <a:miter lim="800000"/>
            <a:headEnd/>
            <a:tailEnd/>
          </a:ln>
        </p:spPr>
        <p:txBody>
          <a:bodyPr anchor="ctr"/>
          <a:lstStyle/>
          <a:p>
            <a:pPr algn="r" eaLnBrk="0" hangingPunct="0"/>
            <a:r>
              <a:rPr lang="en-US" sz="900">
                <a:solidFill>
                  <a:schemeClr val="bg1"/>
                </a:solidFill>
                <a:latin typeface="Verdana" charset="0"/>
              </a:rPr>
              <a:t>Copyright © 2016, 2013, 2010</a:t>
            </a:r>
          </a:p>
          <a:p>
            <a:pPr algn="r" eaLnBrk="0" hangingPunct="0"/>
            <a:r>
              <a:rPr lang="en-US" sz="900">
                <a:solidFill>
                  <a:schemeClr val="bg1"/>
                </a:solidFill>
                <a:latin typeface="Verdana" charset="0"/>
              </a:rPr>
              <a:t>by Pearson Education, Inc. or its affiliates.</a:t>
            </a:r>
          </a:p>
          <a:p>
            <a:pPr algn="r" eaLnBrk="0" hangingPunct="0"/>
            <a:r>
              <a:rPr lang="en-US" sz="900">
                <a:solidFill>
                  <a:schemeClr val="bg1"/>
                </a:solidFill>
                <a:latin typeface="Verdana" charset="0"/>
              </a:rPr>
              <a:t>All rights reserved.</a:t>
            </a:r>
          </a:p>
        </p:txBody>
      </p:sp>
      <p:pic>
        <p:nvPicPr>
          <p:cNvPr id="8" name="Picture 9" descr="Pearson_Bound_White"/>
          <p:cNvPicPr>
            <a:picLocks noChangeAspect="1" noChangeArrowheads="1"/>
          </p:cNvPicPr>
          <p:nvPr userDrawn="1"/>
        </p:nvPicPr>
        <p:blipFill>
          <a:blip r:embed="rId2"/>
          <a:srcRect/>
          <a:stretch>
            <a:fillRect/>
          </a:stretch>
        </p:blipFill>
        <p:spPr bwMode="auto">
          <a:xfrm>
            <a:off x="7739063" y="6440488"/>
            <a:ext cx="1441450" cy="430212"/>
          </a:xfrm>
          <a:prstGeom prst="rect">
            <a:avLst/>
          </a:prstGeom>
          <a:noFill/>
          <a:ln w="9525">
            <a:noFill/>
            <a:miter lim="800000"/>
            <a:headEnd/>
            <a:tailEnd/>
          </a:ln>
        </p:spPr>
      </p:pic>
      <p:pic>
        <p:nvPicPr>
          <p:cNvPr id="9" name="Picture 10" descr="Pearson_Strap_Bound_White"/>
          <p:cNvPicPr>
            <a:picLocks noChangeAspect="1" noChangeArrowheads="1"/>
          </p:cNvPicPr>
          <p:nvPr userDrawn="1"/>
        </p:nvPicPr>
        <p:blipFill>
          <a:blip r:embed="rId3"/>
          <a:srcRect/>
          <a:stretch>
            <a:fillRect/>
          </a:stretch>
        </p:blipFill>
        <p:spPr bwMode="auto">
          <a:xfrm>
            <a:off x="0" y="6442075"/>
            <a:ext cx="1660525" cy="430213"/>
          </a:xfrm>
          <a:prstGeom prst="rect">
            <a:avLst/>
          </a:prstGeom>
          <a:noFill/>
          <a:ln w="9525">
            <a:noFill/>
            <a:miter lim="800000"/>
            <a:headEnd/>
            <a:tailEnd/>
          </a:ln>
        </p:spPr>
      </p:pic>
      <p:pic>
        <p:nvPicPr>
          <p:cNvPr id="10" name="Picture 9" descr="Sayre_COVER_072015_4.5.jpg"/>
          <p:cNvPicPr>
            <a:picLocks noChangeAspect="1"/>
          </p:cNvPicPr>
          <p:nvPr userDrawn="1"/>
        </p:nvPicPr>
        <p:blipFill>
          <a:blip r:embed="rId4" cstate="print"/>
          <a:srcRect/>
          <a:stretch>
            <a:fillRect/>
          </a:stretch>
        </p:blipFill>
        <p:spPr bwMode="auto">
          <a:xfrm>
            <a:off x="609600" y="1981200"/>
            <a:ext cx="3216275" cy="4114800"/>
          </a:xfrm>
          <a:prstGeom prst="rect">
            <a:avLst/>
          </a:prstGeom>
          <a:noFill/>
          <a:ln w="9525">
            <a:noFill/>
            <a:miter lim="800000"/>
            <a:headEnd/>
            <a:tailEnd/>
          </a:ln>
          <a:effectLst>
            <a:outerShdw dist="38100" dir="2700000" algn="tl" rotWithShape="0">
              <a:srgbClr val="808080">
                <a:alpha val="75000"/>
              </a:srgbClr>
            </a:outerShdw>
          </a:effectLst>
        </p:spPr>
      </p:pic>
    </p:spTree>
  </p:cSld>
  <p:clrMapOvr>
    <a:masterClrMapping/>
  </p:clrMapOvr>
  <p:transition spd="slow" advTm="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5368160"/>
            <a:ext cx="2008909" cy="395331"/>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600" b="0" i="0" u="none" strike="noStrike" cap="none">
                <a:solidFill>
                  <a:schemeClr val="dk1"/>
                </a:solidFill>
                <a:latin typeface="+mn-lt"/>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lang="en-US"/>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b" anchorCtr="0"/>
          <a:lstStyle>
            <a:lvl1pPr marL="0" marR="0" lvl="0" indent="0" algn="r" rtl="0">
              <a:spcBef>
                <a:spcPts val="0"/>
              </a:spcBef>
              <a:buNone/>
              <a:defRPr sz="1600" b="0" i="0" u="none" strike="noStrike" cap="none">
                <a:solidFill>
                  <a:schemeClr val="dk1"/>
                </a:solidFill>
                <a:latin typeface="+mn-lt"/>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lang="en-US"/>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b" anchorCtr="0">
            <a:noAutofit/>
          </a:bodyPr>
          <a:lstStyle>
            <a:lvl1pPr>
              <a:defRPr sz="1600">
                <a:latin typeface="+mn-lt"/>
              </a:defRPr>
            </a:lvl1pPr>
          </a:lstStyle>
          <a:p>
            <a:fld id="{00000000-1234-1234-1234-123412341234}" type="slidenum">
              <a:rPr lang="en-US" smtClean="0">
                <a:solidFill>
                  <a:schemeClr val="dk1"/>
                </a:solidFill>
              </a:rPr>
              <a:pPr/>
              <a:t>‹#›</a:t>
            </a:fld>
            <a:endParaRPr lang="en-US">
              <a:solidFill>
                <a:schemeClr val="dk1"/>
              </a:solidFil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b" anchorCtr="0">
            <a:noAutofit/>
          </a:bodyPr>
          <a:lstStyle/>
          <a:p>
            <a:pPr lvl="0" algn="r">
              <a:defRPr/>
            </a:pPr>
            <a:r>
              <a:rPr lang="en-US" altLang="en-US" sz="1600" dirty="0" smtClean="0">
                <a:solidFill>
                  <a:srgbClr val="000000"/>
                </a:solidFill>
                <a:latin typeface="+mn-lt"/>
                <a:ea typeface="Verdana" panose="020B0604030504040204" pitchFamily="34" charset="0"/>
                <a:cs typeface="Verdana" panose="020B0604030504040204" pitchFamily="34" charset="0"/>
              </a:rPr>
              <a:t>Copyright © 2016,2013,2010 Pearson Education, Inc. All Rights Reserved</a:t>
            </a:r>
            <a:endParaRPr lang="en-US" altLang="en-US" sz="1600" dirty="0">
              <a:solidFill>
                <a:srgbClr val="000000"/>
              </a:solidFill>
              <a:latin typeface="+mn-lt"/>
              <a:ea typeface="Verdana" panose="020B0604030504040204" pitchFamily="34" charset="0"/>
              <a:cs typeface="Verdana" panose="020B0604030504040204" pitchFamily="34" charset="0"/>
            </a:endParaRPr>
          </a:p>
        </p:txBody>
      </p:sp>
      <p:sp>
        <p:nvSpPr>
          <p:cNvPr id="8" name="Shape 55"/>
          <p:cNvSpPr txBox="1">
            <a:spLocks noGrp="1"/>
          </p:cNvSpPr>
          <p:nvPr>
            <p:ph type="body" idx="13"/>
          </p:nvPr>
        </p:nvSpPr>
        <p:spPr>
          <a:xfrm>
            <a:off x="3001818" y="5374849"/>
            <a:ext cx="2008909" cy="395331"/>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9" name="Shape 55"/>
          <p:cNvSpPr txBox="1">
            <a:spLocks noGrp="1"/>
          </p:cNvSpPr>
          <p:nvPr>
            <p:ph type="body" idx="14"/>
          </p:nvPr>
        </p:nvSpPr>
        <p:spPr>
          <a:xfrm>
            <a:off x="5393602" y="5368160"/>
            <a:ext cx="2008909" cy="395331"/>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10" name="Shape 55"/>
          <p:cNvSpPr txBox="1">
            <a:spLocks noGrp="1"/>
          </p:cNvSpPr>
          <p:nvPr>
            <p:ph type="body" idx="15"/>
          </p:nvPr>
        </p:nvSpPr>
        <p:spPr>
          <a:xfrm>
            <a:off x="5546002" y="5520560"/>
            <a:ext cx="2008909" cy="395331"/>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11" name="Shape 55"/>
          <p:cNvSpPr txBox="1">
            <a:spLocks noGrp="1"/>
          </p:cNvSpPr>
          <p:nvPr>
            <p:ph type="body" idx="16"/>
          </p:nvPr>
        </p:nvSpPr>
        <p:spPr>
          <a:xfrm>
            <a:off x="5698402" y="5672960"/>
            <a:ext cx="2008909" cy="395331"/>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12" name="Shape 55"/>
          <p:cNvSpPr txBox="1">
            <a:spLocks noGrp="1"/>
          </p:cNvSpPr>
          <p:nvPr>
            <p:ph type="body" idx="17"/>
          </p:nvPr>
        </p:nvSpPr>
        <p:spPr>
          <a:xfrm>
            <a:off x="5850802" y="5825360"/>
            <a:ext cx="2008909" cy="395331"/>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768025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Shape 10"/>
          <p:cNvSpPr txBox="1">
            <a:spLocks noGrp="1"/>
          </p:cNvSpPr>
          <p:nvPr>
            <p:ph type="title"/>
          </p:nvPr>
        </p:nvSpPr>
        <p:spPr bwMode="auto">
          <a:xfrm>
            <a:off x="457200" y="215900"/>
            <a:ext cx="822960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en-US" altLang="en-US" smtClean="0">
              <a:sym typeface="Arial" panose="020B0604020202020204" pitchFamily="34" charset="0"/>
            </a:endParaRPr>
          </a:p>
        </p:txBody>
      </p:sp>
      <p:sp>
        <p:nvSpPr>
          <p:cNvPr id="1027" name="Shape 11"/>
          <p:cNvSpPr txBox="1">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
        <p:nvSpPr>
          <p:cNvPr id="12" name="Shape 12"/>
          <p:cNvSpPr txBox="1">
            <a:spLocks noGrp="1"/>
          </p:cNvSpPr>
          <p:nvPr>
            <p:ph type="ftr" idx="11"/>
          </p:nvPr>
        </p:nvSpPr>
        <p:spPr>
          <a:xfrm>
            <a:off x="93663" y="6172200"/>
            <a:ext cx="8596312" cy="234950"/>
          </a:xfrm>
          <a:prstGeom prst="rect">
            <a:avLst/>
          </a:prstGeom>
          <a:noFill/>
          <a:ln>
            <a:noFill/>
          </a:ln>
        </p:spPr>
        <p:txBody>
          <a:bodyPr lIns="91425" tIns="91425" rIns="91425" bIns="91425" anchor="b" anchorCtr="0"/>
          <a:lstStyle>
            <a:lvl1pPr marL="0" marR="0" lvl="0" indent="0" algn="l" rtl="0" eaLnBrk="1" hangingPunct="1">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a:p>
        </p:txBody>
      </p:sp>
      <p:sp>
        <p:nvSpPr>
          <p:cNvPr id="13" name="Shape 13"/>
          <p:cNvSpPr txBox="1">
            <a:spLocks noGrp="1"/>
          </p:cNvSpPr>
          <p:nvPr>
            <p:ph type="dt" idx="10"/>
          </p:nvPr>
        </p:nvSpPr>
        <p:spPr>
          <a:xfrm>
            <a:off x="6335713" y="112713"/>
            <a:ext cx="2133600" cy="182562"/>
          </a:xfrm>
          <a:prstGeom prst="rect">
            <a:avLst/>
          </a:prstGeom>
          <a:noFill/>
          <a:ln>
            <a:noFill/>
          </a:ln>
        </p:spPr>
        <p:txBody>
          <a:bodyPr lIns="91425" tIns="91425" rIns="91425" bIns="91425" anchor="ctr" anchorCtr="0"/>
          <a:lstStyle>
            <a:lvl1pPr marL="0" marR="0" lvl="0" indent="0" algn="r" rtl="0" eaLnBrk="1" hangingPunct="1">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a:p>
        </p:txBody>
      </p:sp>
      <p:sp>
        <p:nvSpPr>
          <p:cNvPr id="14" name="Shape 14"/>
          <p:cNvSpPr txBox="1">
            <a:spLocks noGrp="1"/>
          </p:cNvSpPr>
          <p:nvPr>
            <p:ph type="sldNum" idx="12"/>
          </p:nvPr>
        </p:nvSpPr>
        <p:spPr>
          <a:xfrm>
            <a:off x="8469313" y="112713"/>
            <a:ext cx="552450" cy="182562"/>
          </a:xfrm>
          <a:prstGeom prst="rect">
            <a:avLst/>
          </a:prstGeom>
          <a:noFill/>
          <a:ln>
            <a:noFill/>
          </a:ln>
        </p:spPr>
        <p:txBody>
          <a:bodyPr lIns="91425" tIns="45700" rIns="91425" bIns="45700" anchor="ctr" anchorCtr="0">
            <a:noAutofit/>
          </a:bodyPr>
          <a:lstStyle>
            <a:lvl1pPr algn="r" eaLnBrk="1" hangingPunct="1">
              <a:spcBef>
                <a:spcPts val="0"/>
              </a:spcBef>
              <a:buSzPct val="25000"/>
              <a:defRPr sz="900">
                <a:solidFill>
                  <a:schemeClr val="lt1"/>
                </a:solidFill>
                <a:latin typeface="Arial"/>
                <a:ea typeface="Arial"/>
                <a:cs typeface="Arial"/>
                <a:sym typeface="Arial"/>
              </a:defRPr>
            </a:lvl1pPr>
          </a:lstStyle>
          <a:p>
            <a:pPr>
              <a:defRPr/>
            </a:pPr>
            <a:fld id="{1F0EB1A3-F7DD-4949-A270-E214A968F1AC}" type="slidenum">
              <a:rPr lang="en-US"/>
              <a:pPr>
                <a:defRPr/>
              </a:pPr>
              <a:t>‹#›</a:t>
            </a:fld>
            <a:endParaRPr lang="en-US"/>
          </a:p>
        </p:txBody>
      </p:sp>
      <p:pic>
        <p:nvPicPr>
          <p:cNvPr id="1031" name="Shape 15" descr="Pearson Logo"/>
          <p:cNvPicPr preferRelativeResize="0">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4500" y="6429375"/>
            <a:ext cx="9175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698104"/>
      </p:ext>
    </p:extLst>
  </p:cSld>
  <p:clrMap bg1="lt1" tx1="dk1" bg2="dk2" tx2="lt2" accent1="accent1" accent2="accent2" accent3="accent3" accent4="accent4" accent5="accent5" accent6="accent6" hlink="hlink" folHlink="folHlink"/>
  <p:sldLayoutIdLst>
    <p:sldLayoutId id="2147483699" r:id="rId1"/>
    <p:sldLayoutId id="2147483700" r:id="rId2"/>
    <p:sldLayoutId id="2147483701" r:id="rId3"/>
    <p:sldLayoutId id="2147483703" r:id="rId4"/>
    <p:sldLayoutId id="2147483705" r:id="rId5"/>
    <p:sldLayoutId id="2147483706" r:id="rId6"/>
    <p:sldLayoutId id="2147483707" r:id="rId7"/>
  </p:sldLayoutIdLst>
  <p:transition/>
  <p:timing>
    <p:tnLst>
      <p:par>
        <p:cTn id="1" dur="indefinite" restart="never" nodeType="tmRoot"/>
      </p:par>
    </p:tnLst>
  </p:timing>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1pPr>
      <a:lvl2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9.w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1.wmf"/><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3.wmf"/><Relationship Id="rId4"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5.wmf"/><Relationship Id="rId4" Type="http://schemas.openxmlformats.org/officeDocument/2006/relationships/oleObject" Target="../embeddings/oleObject5.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8.wmf"/><Relationship Id="rId4" Type="http://schemas.openxmlformats.org/officeDocument/2006/relationships/oleObject" Target="../embeddings/oleObject6.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0.wmf"/><Relationship Id="rId4" Type="http://schemas.openxmlformats.org/officeDocument/2006/relationships/oleObject" Target="../embeddings/oleObject7.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2.wmf"/><Relationship Id="rId4" Type="http://schemas.openxmlformats.org/officeDocument/2006/relationships/oleObject" Target="../embeddings/oleObject8.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24.wmf"/><Relationship Id="rId4" Type="http://schemas.openxmlformats.org/officeDocument/2006/relationships/oleObject" Target="../embeddings/oleObject9.bin"/></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6.wmf"/><Relationship Id="rId4" Type="http://schemas.openxmlformats.org/officeDocument/2006/relationships/oleObject" Target="../embeddings/oleObject10.bin"/></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8.wmf"/><Relationship Id="rId4" Type="http://schemas.openxmlformats.org/officeDocument/2006/relationships/oleObject" Target="../embeddings/oleObject11.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30.wmf"/><Relationship Id="rId4" Type="http://schemas.openxmlformats.org/officeDocument/2006/relationships/oleObject" Target="../embeddings/oleObject12.bin"/></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32.wmf"/><Relationship Id="rId4" Type="http://schemas.openxmlformats.org/officeDocument/2006/relationships/oleObject" Target="../embeddings/oleObject13.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34.wmf"/><Relationship Id="rId4" Type="http://schemas.openxmlformats.org/officeDocument/2006/relationships/oleObject" Target="../embeddings/oleObject14.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37.wmf"/><Relationship Id="rId4" Type="http://schemas.openxmlformats.org/officeDocument/2006/relationships/oleObject" Target="../embeddings/oleObject15.bin"/></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World of Art</a:t>
            </a:r>
            <a:endParaRPr lang="en-US" dirty="0"/>
          </a:p>
        </p:txBody>
      </p:sp>
      <p:sp>
        <p:nvSpPr>
          <p:cNvPr id="5" name="Text Placeholder 2"/>
          <p:cNvSpPr>
            <a:spLocks noGrp="1"/>
          </p:cNvSpPr>
          <p:nvPr>
            <p:ph type="body" idx="1"/>
          </p:nvPr>
        </p:nvSpPr>
        <p:spPr/>
        <p:txBody>
          <a:bodyPr/>
          <a:lstStyle/>
          <a:p>
            <a:r>
              <a:rPr lang="en-US" dirty="0" smtClean="0"/>
              <a:t>Eighth Edition</a:t>
            </a:r>
            <a:endParaRPr lang="en-US" dirty="0"/>
          </a:p>
        </p:txBody>
      </p:sp>
      <p:sp>
        <p:nvSpPr>
          <p:cNvPr id="6" name="Text Placeholder 3"/>
          <p:cNvSpPr>
            <a:spLocks noGrp="1"/>
          </p:cNvSpPr>
          <p:nvPr>
            <p:ph type="body" idx="2"/>
          </p:nvPr>
        </p:nvSpPr>
        <p:spPr/>
        <p:txBody>
          <a:bodyPr/>
          <a:lstStyle/>
          <a:p>
            <a:r>
              <a:rPr lang="en-US" dirty="0" smtClean="0"/>
              <a:t>Chapter 22</a:t>
            </a:r>
            <a:endParaRPr lang="en-US" dirty="0"/>
          </a:p>
        </p:txBody>
      </p:sp>
      <p:sp>
        <p:nvSpPr>
          <p:cNvPr id="7" name="Text Placeholder 4"/>
          <p:cNvSpPr>
            <a:spLocks noGrp="1"/>
          </p:cNvSpPr>
          <p:nvPr>
            <p:ph type="body" idx="3"/>
          </p:nvPr>
        </p:nvSpPr>
        <p:spPr/>
        <p:txBody>
          <a:bodyPr/>
          <a:lstStyle/>
          <a:p>
            <a:r>
              <a:rPr lang="en-US" dirty="0" smtClean="0"/>
              <a:t>The Cycle of Life</a:t>
            </a:r>
            <a:endParaRPr lang="en-US" dirty="0"/>
          </a:p>
        </p:txBody>
      </p:sp>
      <p:pic>
        <p:nvPicPr>
          <p:cNvPr id="9" name="Picture 5" descr="Front Cover: World of Art Eighth Edition by Sayre."/>
          <p:cNvPicPr>
            <a:picLocks noChangeAspect="1"/>
          </p:cNvPicPr>
          <p:nvPr/>
        </p:nvPicPr>
        <p:blipFill>
          <a:blip r:embed="rId3" cstate="print"/>
          <a:srcRect/>
          <a:stretch>
            <a:fillRect/>
          </a:stretch>
        </p:blipFill>
        <p:spPr bwMode="auto">
          <a:xfrm>
            <a:off x="609600" y="1981200"/>
            <a:ext cx="3216275" cy="4114800"/>
          </a:xfrm>
          <a:prstGeom prst="rect">
            <a:avLst/>
          </a:prstGeom>
          <a:noFill/>
          <a:ln w="9525">
            <a:noFill/>
            <a:miter lim="800000"/>
            <a:headEnd/>
            <a:tailEnd/>
          </a:ln>
          <a:effectLst/>
        </p:spPr>
      </p:pic>
      <p:sp>
        <p:nvSpPr>
          <p:cNvPr id="8" name="Text Placeholder 6"/>
          <p:cNvSpPr>
            <a:spLocks noGrp="1"/>
          </p:cNvSpPr>
          <p:nvPr>
            <p:ph type="body" sz="quarter" idx="17"/>
          </p:nvPr>
        </p:nvSpPr>
        <p:spPr>
          <a:xfrm>
            <a:off x="2743200" y="6383710"/>
            <a:ext cx="6019800" cy="304798"/>
          </a:xfrm>
        </p:spPr>
        <p:txBody>
          <a:bodyPr/>
          <a:lstStyle/>
          <a:p>
            <a:pPr lvl="0"/>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2016,2013,2010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9256303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p>
        </p:txBody>
      </p:sp>
      <p:sp>
        <p:nvSpPr>
          <p:cNvPr id="27651" name="Content Placeholder 2"/>
          <p:cNvSpPr>
            <a:spLocks noGrp="1"/>
          </p:cNvSpPr>
          <p:nvPr>
            <p:ph type="body" idx="1"/>
          </p:nvPr>
        </p:nvSpPr>
        <p:spPr/>
        <p:txBody>
          <a:bodyPr/>
          <a:lstStyle/>
          <a:p>
            <a:pPr marL="0" indent="0">
              <a:buNone/>
            </a:pPr>
            <a:r>
              <a:rPr lang="en-US" b="1" dirty="0" smtClean="0">
                <a:solidFill>
                  <a:schemeClr val="tx2"/>
                </a:solidFill>
              </a:rPr>
              <a:t>22.1</a:t>
            </a:r>
            <a:r>
              <a:rPr lang="en-US" dirty="0" smtClean="0"/>
              <a:t> Describe how depictions of pregnancy cause us to reflect on our own humanity.</a:t>
            </a:r>
          </a:p>
          <a:p>
            <a:pPr marL="0" indent="0">
              <a:buNone/>
            </a:pPr>
            <a:r>
              <a:rPr lang="en-US" b="1" dirty="0" smtClean="0">
                <a:solidFill>
                  <a:schemeClr val="tx2"/>
                </a:solidFill>
              </a:rPr>
              <a:t>22.2</a:t>
            </a:r>
            <a:r>
              <a:rPr lang="en-US" dirty="0" smtClean="0"/>
              <a:t> Outline some of the narratives suggested by images of youth and aging.</a:t>
            </a:r>
          </a:p>
          <a:p>
            <a:pPr marL="0" indent="0">
              <a:buNone/>
            </a:pPr>
            <a:r>
              <a:rPr lang="en-US" b="1" dirty="0" smtClean="0">
                <a:solidFill>
                  <a:schemeClr val="tx2"/>
                </a:solidFill>
              </a:rPr>
              <a:t>22.3</a:t>
            </a:r>
            <a:r>
              <a:rPr lang="en-US" dirty="0" smtClean="0"/>
              <a:t> Discuss some of the ways in which an awareness of our own mortality is reflected in art.</a:t>
            </a:r>
          </a:p>
          <a:p>
            <a:pPr marL="0" indent="0">
              <a:buNone/>
            </a:pPr>
            <a:r>
              <a:rPr lang="en-US" b="1" dirty="0" smtClean="0">
                <a:solidFill>
                  <a:schemeClr val="tx2"/>
                </a:solidFill>
              </a:rPr>
              <a:t>22.4</a:t>
            </a:r>
            <a:r>
              <a:rPr lang="en-US" dirty="0" smtClean="0"/>
              <a:t> Outline some of the ways in which burial practices reflect a belief in the afterlife.</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sz="2000" b="0" dirty="0" smtClean="0"/>
              <a:t>(1 of 3)</a:t>
            </a:r>
          </a:p>
        </p:txBody>
      </p:sp>
      <p:sp>
        <p:nvSpPr>
          <p:cNvPr id="29699" name="Content Placeholder 2"/>
          <p:cNvSpPr>
            <a:spLocks noGrp="1"/>
          </p:cNvSpPr>
          <p:nvPr>
            <p:ph type="body" idx="1"/>
          </p:nvPr>
        </p:nvSpPr>
        <p:spPr/>
        <p:txBody>
          <a:bodyPr/>
          <a:lstStyle/>
          <a:p>
            <a:r>
              <a:rPr lang="en-US" dirty="0" smtClean="0"/>
              <a:t>In Tibetan Buddhism, the cycle of life is traditionally imaged by a painting of the </a:t>
            </a:r>
            <a:r>
              <a:rPr lang="en-US" b="1" dirty="0" smtClean="0"/>
              <a:t>Bhavacakra</a:t>
            </a:r>
            <a:r>
              <a:rPr lang="en-US" dirty="0" smtClean="0"/>
              <a:t>, or Wheel of Life.</a:t>
            </a:r>
          </a:p>
          <a:p>
            <a:r>
              <a:rPr lang="en-US" dirty="0" smtClean="0"/>
              <a:t>At the Wheel’s center are three creatures, biting the other’s tail in an endless circle.</a:t>
            </a:r>
          </a:p>
          <a:p>
            <a:pPr lvl="1"/>
            <a:r>
              <a:rPr lang="en-US" dirty="0" smtClean="0"/>
              <a:t>There’s a pig, who represents ignorance, a snake, representing envy and hatred, and a red cock, who stands for lust and greed.</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sz="2000" b="0" dirty="0" smtClean="0"/>
              <a:t>(2 of 3)</a:t>
            </a:r>
          </a:p>
        </p:txBody>
      </p:sp>
      <p:sp>
        <p:nvSpPr>
          <p:cNvPr id="30723" name="Content Placeholder 2"/>
          <p:cNvSpPr>
            <a:spLocks noGrp="1"/>
          </p:cNvSpPr>
          <p:nvPr>
            <p:ph type="body" idx="1"/>
          </p:nvPr>
        </p:nvSpPr>
        <p:spPr/>
        <p:txBody>
          <a:bodyPr/>
          <a:lstStyle/>
          <a:p>
            <a:r>
              <a:rPr lang="en-US" smtClean="0"/>
              <a:t>The large areas between the spokes of the wheel depict the six different levels of existence into which one might be reborn.</a:t>
            </a:r>
          </a:p>
          <a:p>
            <a:r>
              <a:rPr lang="en-US" smtClean="0"/>
              <a:t>At the top is a sort of paradise on earth and at the bottom is hell.</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sz="2000" b="0" dirty="0" smtClean="0"/>
              <a:t>(3 of 3)</a:t>
            </a:r>
          </a:p>
        </p:txBody>
      </p:sp>
      <p:sp>
        <p:nvSpPr>
          <p:cNvPr id="31747" name="Content Placeholder 2"/>
          <p:cNvSpPr>
            <a:spLocks noGrp="1"/>
          </p:cNvSpPr>
          <p:nvPr>
            <p:ph type="body" idx="1"/>
          </p:nvPr>
        </p:nvSpPr>
        <p:spPr/>
        <p:txBody>
          <a:bodyPr/>
          <a:lstStyle/>
          <a:p>
            <a:r>
              <a:rPr lang="en-US" smtClean="0"/>
              <a:t>The entire Wheel of Life represents the possibility of transforming suffering by understanding how we must transform ourselves if enlightenment can ever be won.</a:t>
            </a:r>
          </a:p>
          <a:p>
            <a:r>
              <a:rPr lang="en-US" smtClean="0"/>
              <a:t>It also represents the constant state of change that is the cycle of life itself.</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dirty="0" smtClean="0"/>
              <a:t>Figure </a:t>
            </a:r>
            <a:r>
              <a:rPr lang="en-US" dirty="0"/>
              <a:t>22-1 Thangka depicting Bhavacakra (Wheel of Life), Bhutan, </a:t>
            </a:r>
            <a:r>
              <a:rPr lang="en-US" dirty="0" smtClean="0"/>
              <a:t>15th-17th </a:t>
            </a:r>
            <a:r>
              <a:rPr lang="en-US" dirty="0"/>
              <a:t>century</a:t>
            </a:r>
            <a:endParaRPr lang="en-US" dirty="0" smtClean="0"/>
          </a:p>
        </p:txBody>
      </p:sp>
      <p:pic>
        <p:nvPicPr>
          <p:cNvPr id="32771" name="Picture 2" descr="Tall rectangular cloth painting of a 3-eyed creature holding up a large wheel that obscures its body. The wheel has 6 spokes, and a different outdoor scene in each of the 6 sections created by the spokes. Images of trees, houses, and mountains appear in the narrow outer rim of the wheel."/>
          <p:cNvPicPr>
            <a:picLocks noChangeAspect="1"/>
          </p:cNvPicPr>
          <p:nvPr/>
        </p:nvPicPr>
        <p:blipFill>
          <a:blip r:embed="rId2" cstate="print"/>
          <a:srcRect/>
          <a:stretch>
            <a:fillRect/>
          </a:stretch>
        </p:blipFill>
        <p:spPr bwMode="auto">
          <a:xfrm>
            <a:off x="2490175" y="1600200"/>
            <a:ext cx="4163650" cy="3122738"/>
          </a:xfrm>
          <a:prstGeom prst="rect">
            <a:avLst/>
          </a:prstGeom>
          <a:noFill/>
          <a:ln w="9525">
            <a:noFill/>
            <a:miter lim="800000"/>
            <a:headEnd/>
            <a:tailEnd/>
          </a:ln>
        </p:spPr>
      </p:pic>
      <p:sp>
        <p:nvSpPr>
          <p:cNvPr id="2" name="Text Placeholder 3"/>
          <p:cNvSpPr>
            <a:spLocks noGrp="1"/>
          </p:cNvSpPr>
          <p:nvPr>
            <p:ph type="body" idx="1"/>
          </p:nvPr>
        </p:nvSpPr>
        <p:spPr/>
        <p:txBody>
          <a:bodyPr/>
          <a:lstStyle/>
          <a:p>
            <a:r>
              <a:rPr lang="en-US" dirty="0" smtClean="0"/>
              <a:t>Mineral </a:t>
            </a:r>
            <a:r>
              <a:rPr lang="en-US" dirty="0"/>
              <a:t>colors with organic matter. Private collection</a:t>
            </a:r>
            <a:r>
              <a:rPr lang="en-US" dirty="0" smtClean="0"/>
              <a:t>. Photograph </a:t>
            </a:r>
            <a:r>
              <a:rPr lang="en-US" dirty="0"/>
              <a:t>by John C. Huntington. Courtesy of the Huntington Photographic Archive at Ohio State University.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Birth </a:t>
            </a:r>
            <a:r>
              <a:rPr lang="en-US" sz="2000" b="0" dirty="0" smtClean="0"/>
              <a:t>(1 of 4)</a:t>
            </a:r>
          </a:p>
        </p:txBody>
      </p:sp>
      <p:sp>
        <p:nvSpPr>
          <p:cNvPr id="33795" name="Content Placeholder 2"/>
          <p:cNvSpPr>
            <a:spLocks noGrp="1"/>
          </p:cNvSpPr>
          <p:nvPr>
            <p:ph type="body" idx="1"/>
          </p:nvPr>
        </p:nvSpPr>
        <p:spPr/>
        <p:txBody>
          <a:bodyPr/>
          <a:lstStyle/>
          <a:p>
            <a:r>
              <a:rPr lang="en-US" dirty="0" smtClean="0"/>
              <a:t>The Moche were master potters, depicting almost every aspect of Moche life.</a:t>
            </a:r>
          </a:p>
          <a:p>
            <a:r>
              <a:rPr lang="en-US" dirty="0" smtClean="0"/>
              <a:t>They were the first potters in the Americas to produce clay objects from molds.</a:t>
            </a:r>
          </a:p>
          <a:p>
            <a:r>
              <a:rPr lang="en-US" dirty="0" smtClean="0"/>
              <a:t>Portraits of people, especially rulers, sit atop the vessels and are individualized.</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Birth </a:t>
            </a:r>
            <a:r>
              <a:rPr lang="en-US" sz="2000" b="0" dirty="0" smtClean="0"/>
              <a:t>(2 of 4)</a:t>
            </a:r>
          </a:p>
        </p:txBody>
      </p:sp>
      <p:sp>
        <p:nvSpPr>
          <p:cNvPr id="34819" name="Content Placeholder 2"/>
          <p:cNvSpPr>
            <a:spLocks noGrp="1"/>
          </p:cNvSpPr>
          <p:nvPr>
            <p:ph type="body" idx="1"/>
          </p:nvPr>
        </p:nvSpPr>
        <p:spPr/>
        <p:txBody>
          <a:bodyPr/>
          <a:lstStyle/>
          <a:p>
            <a:r>
              <a:rPr lang="en-US" smtClean="0"/>
              <a:t>The vessel with a birth scene gives a realistic depiction of childbirth, and may symbolize larger notions of fertility and regeneration.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smtClean="0"/>
              <a:t>Figure </a:t>
            </a:r>
            <a:r>
              <a:rPr lang="en-US" dirty="0"/>
              <a:t>22-2 Vessel with birth scene, Peru, Moche culture</a:t>
            </a:r>
            <a:r>
              <a:rPr lang="en-US" dirty="0" smtClean="0"/>
              <a:t>, 0-700 C</a:t>
            </a:r>
            <a:r>
              <a:rPr lang="en-US" sz="100" dirty="0" smtClean="0"/>
              <a:t> </a:t>
            </a:r>
            <a:r>
              <a:rPr lang="en-US" dirty="0" smtClean="0"/>
              <a:t>E</a:t>
            </a:r>
            <a:endParaRPr lang="en-US" sz="2000" dirty="0" smtClean="0"/>
          </a:p>
        </p:txBody>
      </p:sp>
      <p:pic>
        <p:nvPicPr>
          <p:cNvPr id="35843" name="Picture 2" descr="Spherical vessel with an oval handle and a carving on top of a woman giving birth. The woman is embraced from behind by another figure of similar size, with a smaller figure standing in front of her to pull out the baby that emerges from between her legs."/>
          <p:cNvPicPr>
            <a:picLocks noChangeAspect="1"/>
          </p:cNvPicPr>
          <p:nvPr/>
        </p:nvPicPr>
        <p:blipFill>
          <a:blip r:embed="rId2" cstate="print"/>
          <a:srcRect/>
          <a:stretch>
            <a:fillRect/>
          </a:stretch>
        </p:blipFill>
        <p:spPr bwMode="auto">
          <a:xfrm>
            <a:off x="2679432" y="1828800"/>
            <a:ext cx="3785136" cy="2838853"/>
          </a:xfrm>
          <a:prstGeom prst="rect">
            <a:avLst/>
          </a:prstGeom>
          <a:noFill/>
          <a:ln w="9525">
            <a:noFill/>
            <a:miter lim="800000"/>
            <a:headEnd/>
            <a:tailEnd/>
          </a:ln>
        </p:spPr>
      </p:pic>
      <p:sp>
        <p:nvSpPr>
          <p:cNvPr id="2" name="Text Placeholder 3"/>
          <p:cNvSpPr>
            <a:spLocks noGrp="1"/>
          </p:cNvSpPr>
          <p:nvPr>
            <p:ph type="body" idx="1"/>
          </p:nvPr>
        </p:nvSpPr>
        <p:spPr/>
        <p:txBody>
          <a:bodyPr/>
          <a:lstStyle/>
          <a:p>
            <a:r>
              <a:rPr lang="en-US" dirty="0" smtClean="0"/>
              <a:t>Pottery</a:t>
            </a:r>
            <a:r>
              <a:rPr lang="en-US" dirty="0"/>
              <a:t>, height </a:t>
            </a:r>
            <a:r>
              <a:rPr lang="en-US" dirty="0" smtClean="0"/>
              <a:t>83/4 </a:t>
            </a:r>
            <a:r>
              <a:rPr lang="en-US" dirty="0"/>
              <a:t>in. (spout broken off the handle). Ethnologisches Museum, Staatliche Museen zu Berlin</a:t>
            </a:r>
            <a:r>
              <a:rPr lang="en-US" dirty="0" smtClean="0"/>
              <a:t>. V</a:t>
            </a:r>
            <a:r>
              <a:rPr lang="en-US" sz="100" dirty="0" smtClean="0"/>
              <a:t> </a:t>
            </a:r>
            <a:r>
              <a:rPr lang="en-US" dirty="0"/>
              <a:t>A 47912. © 2015. Photo Scala, Florence/bpk, Bildagentur für Kunst, Kultur und Geschichte, Berlin.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Birth </a:t>
            </a:r>
            <a:r>
              <a:rPr lang="en-US" sz="2000" b="0" dirty="0" smtClean="0"/>
              <a:t>(3 </a:t>
            </a:r>
            <a:r>
              <a:rPr lang="en-US" sz="2000" b="0" dirty="0"/>
              <a:t>of </a:t>
            </a:r>
            <a:r>
              <a:rPr lang="en-US" sz="2000" b="0" dirty="0" smtClean="0"/>
              <a:t>4)</a:t>
            </a:r>
          </a:p>
        </p:txBody>
      </p:sp>
      <p:sp>
        <p:nvSpPr>
          <p:cNvPr id="36867" name="Content Placeholder 2"/>
          <p:cNvSpPr>
            <a:spLocks noGrp="1"/>
          </p:cNvSpPr>
          <p:nvPr>
            <p:ph type="body" idx="1"/>
          </p:nvPr>
        </p:nvSpPr>
        <p:spPr/>
        <p:txBody>
          <a:bodyPr/>
          <a:lstStyle/>
          <a:p>
            <a:r>
              <a:rPr lang="en-US" smtClean="0"/>
              <a:t>The connection of birth to the cyclical patterns of nature was clear to Leonardo da Vinci.</a:t>
            </a:r>
          </a:p>
          <a:p>
            <a:r>
              <a:rPr lang="en-US" smtClean="0"/>
              <a:t>The miracle of the fetus in the womb led him to produce the famous anatomical study of an embryo.</a:t>
            </a:r>
          </a:p>
          <a:p>
            <a:r>
              <a:rPr lang="en-US" smtClean="0"/>
              <a:t>Whatever Leonardo was studying he was, at some level, also studying himself.</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it-IT" dirty="0" smtClean="0"/>
              <a:t>Figure </a:t>
            </a:r>
            <a:r>
              <a:rPr lang="it-IT" dirty="0"/>
              <a:t>22-3 Leonardo da Vinci, Embryo in the Womb, </a:t>
            </a:r>
            <a:r>
              <a:rPr lang="it-IT" dirty="0" smtClean="0"/>
              <a:t>c</a:t>
            </a:r>
            <a:r>
              <a:rPr lang="it-IT" sz="100" dirty="0" smtClean="0"/>
              <a:t> </a:t>
            </a:r>
            <a:r>
              <a:rPr lang="it-IT" dirty="0" smtClean="0"/>
              <a:t>a</a:t>
            </a:r>
            <a:r>
              <a:rPr lang="it-IT" dirty="0"/>
              <a:t>. </a:t>
            </a:r>
            <a:r>
              <a:rPr lang="it-IT" dirty="0" smtClean="0"/>
              <a:t>1513</a:t>
            </a:r>
            <a:endParaRPr lang="en-US" sz="2000" dirty="0" smtClean="0"/>
          </a:p>
        </p:txBody>
      </p:sp>
      <p:pic>
        <p:nvPicPr>
          <p:cNvPr id="37891" name="Picture 2" descr="Frayed page with a line drawing of a cross section of a uterus with a fetus curled inside. Handwritten text and sketches surround the drawing."/>
          <p:cNvPicPr>
            <a:picLocks noChangeAspect="1"/>
          </p:cNvPicPr>
          <p:nvPr/>
        </p:nvPicPr>
        <p:blipFill>
          <a:blip r:embed="rId3" cstate="print"/>
          <a:srcRect/>
          <a:stretch>
            <a:fillRect/>
          </a:stretch>
        </p:blipFill>
        <p:spPr bwMode="auto">
          <a:xfrm>
            <a:off x="2490175" y="1770412"/>
            <a:ext cx="4163650" cy="3122738"/>
          </a:xfrm>
          <a:prstGeom prst="rect">
            <a:avLst/>
          </a:prstGeom>
          <a:noFill/>
          <a:ln w="9525">
            <a:noFill/>
            <a:miter lim="800000"/>
            <a:headEnd/>
            <a:tailEnd/>
          </a:ln>
        </p:spPr>
      </p:pic>
      <p:sp>
        <p:nvSpPr>
          <p:cNvPr id="2" name="Text Placeholder 3"/>
          <p:cNvSpPr>
            <a:spLocks noGrp="1"/>
          </p:cNvSpPr>
          <p:nvPr>
            <p:ph type="body" idx="1"/>
          </p:nvPr>
        </p:nvSpPr>
        <p:spPr>
          <a:xfrm>
            <a:off x="437322" y="5248850"/>
            <a:ext cx="2032975" cy="395331"/>
          </a:xfrm>
        </p:spPr>
        <p:txBody>
          <a:bodyPr/>
          <a:lstStyle/>
          <a:p>
            <a:r>
              <a:rPr lang="en-US" dirty="0" smtClean="0"/>
              <a:t>Pen </a:t>
            </a:r>
            <a:r>
              <a:rPr lang="en-US" dirty="0"/>
              <a:t>and brown ink, </a:t>
            </a:r>
          </a:p>
        </p:txBody>
      </p:sp>
      <p:graphicFrame>
        <p:nvGraphicFramePr>
          <p:cNvPr id="8" name="Object 7" descr="Eleven and three fourth by eight and half inches."/>
          <p:cNvGraphicFramePr>
            <a:graphicFrameLocks noChangeAspect="1"/>
          </p:cNvGraphicFramePr>
          <p:nvPr>
            <p:extLst>
              <p:ext uri="{D42A27DB-BD31-4B8C-83A1-F6EECF244321}">
                <p14:modId xmlns:p14="http://schemas.microsoft.com/office/powerpoint/2010/main" val="2414208952"/>
              </p:ext>
            </p:extLst>
          </p:nvPr>
        </p:nvGraphicFramePr>
        <p:xfrm>
          <a:off x="2362200" y="5331060"/>
          <a:ext cx="2057190" cy="230909"/>
        </p:xfrm>
        <a:graphic>
          <a:graphicData uri="http://schemas.openxmlformats.org/presentationml/2006/ole">
            <mc:AlternateContent xmlns:mc="http://schemas.openxmlformats.org/markup-compatibility/2006">
              <mc:Choice xmlns:v="urn:schemas-microsoft-com:vml" Requires="v">
                <p:oleObj spid="_x0000_s2058" name="Equation" r:id="rId4" imgW="2489040" imgH="279360" progId="Equation.DSMT4">
                  <p:embed/>
                </p:oleObj>
              </mc:Choice>
              <mc:Fallback>
                <p:oleObj name="Equation" r:id="rId4" imgW="2489040" imgH="279360" progId="Equation.DSMT4">
                  <p:embed/>
                  <p:pic>
                    <p:nvPicPr>
                      <p:cNvPr id="0" name=""/>
                      <p:cNvPicPr/>
                      <p:nvPr/>
                    </p:nvPicPr>
                    <p:blipFill>
                      <a:blip r:embed="rId5"/>
                      <a:stretch>
                        <a:fillRect/>
                      </a:stretch>
                    </p:blipFill>
                    <p:spPr>
                      <a:xfrm>
                        <a:off x="2362200" y="5331060"/>
                        <a:ext cx="2057190" cy="230909"/>
                      </a:xfrm>
                      <a:prstGeom prst="rect">
                        <a:avLst/>
                      </a:prstGeom>
                    </p:spPr>
                  </p:pic>
                </p:oleObj>
              </mc:Fallback>
            </mc:AlternateContent>
          </a:graphicData>
        </a:graphic>
      </p:graphicFrame>
      <p:sp>
        <p:nvSpPr>
          <p:cNvPr id="3" name="Text Placeholder 2"/>
          <p:cNvSpPr>
            <a:spLocks noGrp="1"/>
          </p:cNvSpPr>
          <p:nvPr>
            <p:ph type="body" idx="13"/>
          </p:nvPr>
        </p:nvSpPr>
        <p:spPr>
          <a:xfrm>
            <a:off x="4419390" y="5248849"/>
            <a:ext cx="4191210" cy="395331"/>
          </a:xfrm>
        </p:spPr>
        <p:txBody>
          <a:bodyPr/>
          <a:lstStyle/>
          <a:p>
            <a:r>
              <a:rPr lang="en-US" dirty="0" smtClean="0"/>
              <a:t>The </a:t>
            </a:r>
            <a:r>
              <a:rPr lang="en-US" dirty="0"/>
              <a:t>Royal Collection. © Her </a:t>
            </a:r>
            <a:r>
              <a:rPr lang="en-US" dirty="0" smtClean="0"/>
              <a:t>Majesty </a:t>
            </a:r>
            <a:r>
              <a:rPr lang="en-US" dirty="0"/>
              <a:t>Queen</a:t>
            </a:r>
          </a:p>
        </p:txBody>
      </p:sp>
      <p:sp>
        <p:nvSpPr>
          <p:cNvPr id="4" name="Text Placeholder 3"/>
          <p:cNvSpPr>
            <a:spLocks noGrp="1"/>
          </p:cNvSpPr>
          <p:nvPr>
            <p:ph type="body" idx="14"/>
          </p:nvPr>
        </p:nvSpPr>
        <p:spPr>
          <a:xfrm>
            <a:off x="457200" y="5700669"/>
            <a:ext cx="8153400" cy="395331"/>
          </a:xfrm>
        </p:spPr>
        <p:txBody>
          <a:bodyPr/>
          <a:lstStyle/>
          <a:p>
            <a:r>
              <a:rPr lang="en-US" dirty="0" smtClean="0"/>
              <a:t>Elizabeth </a:t>
            </a:r>
            <a:r>
              <a:rPr lang="en-US" dirty="0"/>
              <a:t>II, 2015/Bridgeman Images. </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Birth </a:t>
            </a:r>
            <a:r>
              <a:rPr lang="en-US" sz="2000" b="0" dirty="0" smtClean="0"/>
              <a:t>(4 of 4)</a:t>
            </a:r>
          </a:p>
        </p:txBody>
      </p:sp>
      <p:sp>
        <p:nvSpPr>
          <p:cNvPr id="38915" name="Content Placeholder 2"/>
          <p:cNvSpPr>
            <a:spLocks noGrp="1"/>
          </p:cNvSpPr>
          <p:nvPr>
            <p:ph type="body" idx="1"/>
          </p:nvPr>
        </p:nvSpPr>
        <p:spPr/>
        <p:txBody>
          <a:bodyPr/>
          <a:lstStyle/>
          <a:p>
            <a:r>
              <a:rPr lang="en-US" dirty="0" smtClean="0"/>
              <a:t>We are probably meant to identify with the depictions of Adam and Eve in Jan van </a:t>
            </a:r>
            <a:r>
              <a:rPr lang="en-US" b="1" dirty="0" smtClean="0"/>
              <a:t>Eyck’s Ghent Altarpiece.</a:t>
            </a:r>
          </a:p>
          <a:p>
            <a:r>
              <a:rPr lang="en-US" dirty="0" smtClean="0"/>
              <a:t>Most agree that Eve’s posture suggests her fertility rather than her actual pregnancy.</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smtClean="0"/>
              <a:t>Figure </a:t>
            </a:r>
            <a:r>
              <a:rPr lang="en-US" dirty="0"/>
              <a:t>22-4 Jan van Eyck, Eve panel from The </a:t>
            </a:r>
            <a:r>
              <a:rPr lang="en-US" dirty="0" smtClean="0"/>
              <a:t>Ghent Altarpiece</a:t>
            </a:r>
            <a:r>
              <a:rPr lang="en-US" dirty="0"/>
              <a:t>, </a:t>
            </a:r>
            <a:r>
              <a:rPr lang="en-US" dirty="0" smtClean="0"/>
              <a:t>c</a:t>
            </a:r>
            <a:r>
              <a:rPr lang="en-US" sz="100" dirty="0" smtClean="0"/>
              <a:t> </a:t>
            </a:r>
            <a:r>
              <a:rPr lang="en-US" dirty="0" smtClean="0"/>
              <a:t>a</a:t>
            </a:r>
            <a:r>
              <a:rPr lang="en-US" dirty="0"/>
              <a:t>. </a:t>
            </a:r>
            <a:r>
              <a:rPr lang="en-US" dirty="0" smtClean="0"/>
              <a:t>1432</a:t>
            </a:r>
            <a:endParaRPr lang="en-US" sz="2000" dirty="0" smtClean="0"/>
          </a:p>
        </p:txBody>
      </p:sp>
      <p:pic>
        <p:nvPicPr>
          <p:cNvPr id="39939" name="Picture 2" descr="Tall, thin, framed rectangular painting with a left facing quarter circle at the top. The painting features a nude woman standing under an arch and facing left. She holds up a small piece of fruit with one hand, and holds a cluster of leaves in front of her genitals. The word Eva is carved in the arch above her head. In the quarter circle above the arch is a relief sculpture of one man attacking another with a knife."/>
          <p:cNvPicPr>
            <a:picLocks noChangeAspect="1"/>
          </p:cNvPicPr>
          <p:nvPr/>
        </p:nvPicPr>
        <p:blipFill>
          <a:blip r:embed="rId3" cstate="print"/>
          <a:srcRect/>
          <a:stretch>
            <a:fillRect/>
          </a:stretch>
        </p:blipFill>
        <p:spPr bwMode="auto">
          <a:xfrm>
            <a:off x="3879230" y="1585076"/>
            <a:ext cx="682831" cy="3096930"/>
          </a:xfrm>
          <a:prstGeom prst="rect">
            <a:avLst/>
          </a:prstGeom>
          <a:noFill/>
          <a:ln w="9525">
            <a:noFill/>
            <a:miter lim="800000"/>
            <a:headEnd/>
            <a:tailEnd/>
          </a:ln>
        </p:spPr>
      </p:pic>
      <p:sp>
        <p:nvSpPr>
          <p:cNvPr id="2" name="Text Placeholder3"/>
          <p:cNvSpPr>
            <a:spLocks noGrp="1"/>
          </p:cNvSpPr>
          <p:nvPr>
            <p:ph type="body" idx="1"/>
          </p:nvPr>
        </p:nvSpPr>
        <p:spPr>
          <a:xfrm>
            <a:off x="477078" y="5206231"/>
            <a:ext cx="1371600" cy="395331"/>
          </a:xfrm>
        </p:spPr>
        <p:txBody>
          <a:bodyPr/>
          <a:lstStyle/>
          <a:p>
            <a:r>
              <a:rPr lang="en-US" dirty="0" smtClean="0"/>
              <a:t>Oil </a:t>
            </a:r>
            <a:r>
              <a:rPr lang="en-US" dirty="0"/>
              <a:t>on panel, </a:t>
            </a:r>
          </a:p>
        </p:txBody>
      </p:sp>
      <p:graphicFrame>
        <p:nvGraphicFramePr>
          <p:cNvPr id="8" name="Object 7" descr="Seven feet by twelve and three fourth inches."/>
          <p:cNvGraphicFramePr>
            <a:graphicFrameLocks noChangeAspect="1"/>
          </p:cNvGraphicFramePr>
          <p:nvPr>
            <p:extLst>
              <p:ext uri="{D42A27DB-BD31-4B8C-83A1-F6EECF244321}">
                <p14:modId xmlns:p14="http://schemas.microsoft.com/office/powerpoint/2010/main" val="2945343906"/>
              </p:ext>
            </p:extLst>
          </p:nvPr>
        </p:nvGraphicFramePr>
        <p:xfrm>
          <a:off x="1752600" y="5304192"/>
          <a:ext cx="1459880" cy="209917"/>
        </p:xfrm>
        <a:graphic>
          <a:graphicData uri="http://schemas.openxmlformats.org/presentationml/2006/ole">
            <mc:AlternateContent xmlns:mc="http://schemas.openxmlformats.org/markup-compatibility/2006">
              <mc:Choice xmlns:v="urn:schemas-microsoft-com:vml" Requires="v">
                <p:oleObj spid="_x0000_s3082" name="Equation" r:id="rId4" imgW="1942920" imgH="279360" progId="Equation.DSMT4">
                  <p:embed/>
                </p:oleObj>
              </mc:Choice>
              <mc:Fallback>
                <p:oleObj name="Equation" r:id="rId4" imgW="1942920" imgH="279360" progId="Equation.DSMT4">
                  <p:embed/>
                  <p:pic>
                    <p:nvPicPr>
                      <p:cNvPr id="0" name=""/>
                      <p:cNvPicPr/>
                      <p:nvPr/>
                    </p:nvPicPr>
                    <p:blipFill>
                      <a:blip r:embed="rId5"/>
                      <a:stretch>
                        <a:fillRect/>
                      </a:stretch>
                    </p:blipFill>
                    <p:spPr>
                      <a:xfrm>
                        <a:off x="1752600" y="5304192"/>
                        <a:ext cx="1459880" cy="209917"/>
                      </a:xfrm>
                      <a:prstGeom prst="rect">
                        <a:avLst/>
                      </a:prstGeom>
                    </p:spPr>
                  </p:pic>
                </p:oleObj>
              </mc:Fallback>
            </mc:AlternateContent>
          </a:graphicData>
        </a:graphic>
      </p:graphicFrame>
      <p:sp>
        <p:nvSpPr>
          <p:cNvPr id="3" name="Text Placeholder 2"/>
          <p:cNvSpPr>
            <a:spLocks noGrp="1"/>
          </p:cNvSpPr>
          <p:nvPr>
            <p:ph type="body" idx="13"/>
          </p:nvPr>
        </p:nvSpPr>
        <p:spPr>
          <a:xfrm>
            <a:off x="3384693" y="5206230"/>
            <a:ext cx="5302107" cy="395332"/>
          </a:xfrm>
        </p:spPr>
        <p:txBody>
          <a:bodyPr/>
          <a:lstStyle/>
          <a:p>
            <a:r>
              <a:rPr lang="en-US" dirty="0" smtClean="0"/>
              <a:t>Church </a:t>
            </a:r>
            <a:r>
              <a:rPr lang="en-US" dirty="0"/>
              <a:t>of St. Bavo, Ghent, Belgium. © 2015. </a:t>
            </a:r>
            <a:r>
              <a:rPr lang="en-US" dirty="0" smtClean="0"/>
              <a:t>Photo</a:t>
            </a:r>
            <a:endParaRPr lang="en-US" dirty="0"/>
          </a:p>
        </p:txBody>
      </p:sp>
      <p:sp>
        <p:nvSpPr>
          <p:cNvPr id="4" name="Text Placeholder 3"/>
          <p:cNvSpPr>
            <a:spLocks noGrp="1"/>
          </p:cNvSpPr>
          <p:nvPr>
            <p:ph type="body" idx="14"/>
          </p:nvPr>
        </p:nvSpPr>
        <p:spPr>
          <a:xfrm>
            <a:off x="477078" y="5700669"/>
            <a:ext cx="8209722" cy="395331"/>
          </a:xfrm>
        </p:spPr>
        <p:txBody>
          <a:bodyPr/>
          <a:lstStyle/>
          <a:p>
            <a:r>
              <a:rPr lang="en-US" dirty="0"/>
              <a:t>Scala, Florence.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Young and Age </a:t>
            </a:r>
            <a:r>
              <a:rPr lang="en-US" sz="2000" b="0" dirty="0" smtClean="0"/>
              <a:t>(1 of 7)</a:t>
            </a:r>
          </a:p>
        </p:txBody>
      </p:sp>
      <p:sp>
        <p:nvSpPr>
          <p:cNvPr id="40963" name="Content Placeholder 2"/>
          <p:cNvSpPr>
            <a:spLocks noGrp="1"/>
          </p:cNvSpPr>
          <p:nvPr>
            <p:ph type="body" idx="1"/>
          </p:nvPr>
        </p:nvSpPr>
        <p:spPr/>
        <p:txBody>
          <a:bodyPr/>
          <a:lstStyle/>
          <a:p>
            <a:r>
              <a:rPr lang="en-US" dirty="0" smtClean="0"/>
              <a:t>John Singer Sargent painted </a:t>
            </a:r>
            <a:r>
              <a:rPr lang="en-US" b="1" dirty="0" smtClean="0"/>
              <a:t>The Daughters of Edward Darley Boit,</a:t>
            </a:r>
            <a:r>
              <a:rPr lang="en-US" dirty="0" smtClean="0"/>
              <a:t> and in it there is a real sense of disconnection among his subjects.</a:t>
            </a:r>
          </a:p>
          <a:p>
            <a:r>
              <a:rPr lang="en-US" dirty="0" smtClean="0"/>
              <a:t>The painting is a parable of the coming of age of young women in late nineteenth-century society.</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dirty="0" smtClean="0"/>
              <a:t>Figure </a:t>
            </a:r>
            <a:r>
              <a:rPr lang="en-US" dirty="0"/>
              <a:t>22-5 John Singer Sargent, The Daughters of Edward Darley Boit, 1882</a:t>
            </a:r>
            <a:endParaRPr lang="en-US" dirty="0" smtClean="0"/>
          </a:p>
        </p:txBody>
      </p:sp>
      <p:pic>
        <p:nvPicPr>
          <p:cNvPr id="41987" name="Picture 2" descr="Painting of 4 young girls in dresses, standing in a room. 2 girls are in the foreground and 2 are in the background. In the foreground, one girl stands to the left side with her hands behind her back, facing the viewer. The other girl sits in the center foreground on an ornate area rug, facing the viewer and holding a large doll in her lap. In the background, the center of the painting, 2 girls in identical dresses stand next to a large painted vase holding hands. The girl on the right faces the viewer, and the girl on the left stands in profile with her back arched against the curve of the vase."/>
          <p:cNvPicPr>
            <a:picLocks noChangeAspect="1"/>
          </p:cNvPicPr>
          <p:nvPr/>
        </p:nvPicPr>
        <p:blipFill>
          <a:blip r:embed="rId3" cstate="print"/>
          <a:srcRect/>
          <a:stretch>
            <a:fillRect/>
          </a:stretch>
        </p:blipFill>
        <p:spPr bwMode="auto">
          <a:xfrm>
            <a:off x="2851483" y="1849611"/>
            <a:ext cx="3441033" cy="2580775"/>
          </a:xfrm>
          <a:prstGeom prst="rect">
            <a:avLst/>
          </a:prstGeom>
          <a:noFill/>
          <a:ln w="9525">
            <a:noFill/>
            <a:miter lim="800000"/>
            <a:headEnd/>
            <a:tailEnd/>
          </a:ln>
        </p:spPr>
      </p:pic>
      <p:sp>
        <p:nvSpPr>
          <p:cNvPr id="2" name="Text Placeholder 3"/>
          <p:cNvSpPr>
            <a:spLocks noGrp="1"/>
          </p:cNvSpPr>
          <p:nvPr>
            <p:ph type="body" idx="1"/>
          </p:nvPr>
        </p:nvSpPr>
        <p:spPr>
          <a:xfrm>
            <a:off x="457201" y="4956225"/>
            <a:ext cx="1524000" cy="395331"/>
          </a:xfrm>
        </p:spPr>
        <p:txBody>
          <a:bodyPr/>
          <a:lstStyle/>
          <a:p>
            <a:r>
              <a:rPr lang="en-US" dirty="0" smtClean="0"/>
              <a:t>Oil </a:t>
            </a:r>
            <a:r>
              <a:rPr lang="en-US" dirty="0"/>
              <a:t>on canvas,  </a:t>
            </a:r>
          </a:p>
        </p:txBody>
      </p:sp>
      <p:graphicFrame>
        <p:nvGraphicFramePr>
          <p:cNvPr id="8" name="Object 7" descr="Seven feet three and three eighth inches by seven feet three and three eighth inches."/>
          <p:cNvGraphicFramePr>
            <a:graphicFrameLocks noChangeAspect="1"/>
          </p:cNvGraphicFramePr>
          <p:nvPr>
            <p:extLst>
              <p:ext uri="{D42A27DB-BD31-4B8C-83A1-F6EECF244321}">
                <p14:modId xmlns:p14="http://schemas.microsoft.com/office/powerpoint/2010/main" val="3581168309"/>
              </p:ext>
            </p:extLst>
          </p:nvPr>
        </p:nvGraphicFramePr>
        <p:xfrm>
          <a:off x="1905000" y="5035212"/>
          <a:ext cx="2498016" cy="230909"/>
        </p:xfrm>
        <a:graphic>
          <a:graphicData uri="http://schemas.openxmlformats.org/presentationml/2006/ole">
            <mc:AlternateContent xmlns:mc="http://schemas.openxmlformats.org/markup-compatibility/2006">
              <mc:Choice xmlns:v="urn:schemas-microsoft-com:vml" Requires="v">
                <p:oleObj spid="_x0000_s4106" name="Equation" r:id="rId4" imgW="3022560" imgH="279360" progId="Equation.DSMT4">
                  <p:embed/>
                </p:oleObj>
              </mc:Choice>
              <mc:Fallback>
                <p:oleObj name="Equation" r:id="rId4" imgW="3022560" imgH="279360" progId="Equation.DSMT4">
                  <p:embed/>
                  <p:pic>
                    <p:nvPicPr>
                      <p:cNvPr id="0" name=""/>
                      <p:cNvPicPr/>
                      <p:nvPr/>
                    </p:nvPicPr>
                    <p:blipFill>
                      <a:blip r:embed="rId5"/>
                      <a:stretch>
                        <a:fillRect/>
                      </a:stretch>
                    </p:blipFill>
                    <p:spPr>
                      <a:xfrm>
                        <a:off x="1905000" y="5035212"/>
                        <a:ext cx="2498016" cy="230909"/>
                      </a:xfrm>
                      <a:prstGeom prst="rect">
                        <a:avLst/>
                      </a:prstGeom>
                    </p:spPr>
                  </p:pic>
                </p:oleObj>
              </mc:Fallback>
            </mc:AlternateContent>
          </a:graphicData>
        </a:graphic>
      </p:graphicFrame>
      <p:sp>
        <p:nvSpPr>
          <p:cNvPr id="3" name="Text Placeholder 2"/>
          <p:cNvSpPr>
            <a:spLocks noGrp="1"/>
          </p:cNvSpPr>
          <p:nvPr>
            <p:ph type="body" idx="13"/>
          </p:nvPr>
        </p:nvSpPr>
        <p:spPr>
          <a:xfrm>
            <a:off x="4432833" y="4953000"/>
            <a:ext cx="3720567" cy="395331"/>
          </a:xfrm>
        </p:spPr>
        <p:txBody>
          <a:bodyPr/>
          <a:lstStyle/>
          <a:p>
            <a:r>
              <a:rPr lang="en-US" dirty="0"/>
              <a:t>Museum of Fine Arts</a:t>
            </a:r>
            <a:r>
              <a:rPr lang="en-US" dirty="0" smtClean="0"/>
              <a:t>, </a:t>
            </a:r>
            <a:r>
              <a:rPr lang="en-US" dirty="0"/>
              <a:t>Boston. </a:t>
            </a:r>
            <a:r>
              <a:rPr lang="en-US" dirty="0" smtClean="0"/>
              <a:t>Gift </a:t>
            </a:r>
            <a:r>
              <a:rPr lang="en-US" dirty="0"/>
              <a:t>of</a:t>
            </a:r>
            <a:r>
              <a:rPr lang="en-US" dirty="0" smtClean="0"/>
              <a:t> </a:t>
            </a:r>
            <a:endParaRPr lang="en-US" dirty="0"/>
          </a:p>
        </p:txBody>
      </p:sp>
      <p:sp>
        <p:nvSpPr>
          <p:cNvPr id="4" name="Text Placeholder 3"/>
          <p:cNvSpPr>
            <a:spLocks noGrp="1"/>
          </p:cNvSpPr>
          <p:nvPr>
            <p:ph type="body" idx="14"/>
          </p:nvPr>
        </p:nvSpPr>
        <p:spPr>
          <a:xfrm>
            <a:off x="457199" y="5266121"/>
            <a:ext cx="8014233" cy="829879"/>
          </a:xfrm>
        </p:spPr>
        <p:txBody>
          <a:bodyPr/>
          <a:lstStyle/>
          <a:p>
            <a:r>
              <a:rPr lang="en-US" dirty="0" smtClean="0"/>
              <a:t>Mary </a:t>
            </a:r>
            <a:r>
              <a:rPr lang="en-US" dirty="0"/>
              <a:t>Louisa Boit, Julia Overing Boit, Jane Hubbard Boit, and Florence D. Boit in memory of their father, Edward Darley Boit, 19.124. Photograph © 2015 Museum of Fine Arts, Boston. </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Young and Age </a:t>
            </a:r>
            <a:r>
              <a:rPr lang="en-US" sz="2000" b="0" dirty="0" smtClean="0"/>
              <a:t>(2 </a:t>
            </a:r>
            <a:r>
              <a:rPr lang="en-US" sz="2000" b="0" dirty="0"/>
              <a:t>of </a:t>
            </a:r>
            <a:r>
              <a:rPr lang="en-US" sz="2000" b="0" dirty="0" smtClean="0"/>
              <a:t>7)</a:t>
            </a:r>
          </a:p>
        </p:txBody>
      </p:sp>
      <p:sp>
        <p:nvSpPr>
          <p:cNvPr id="43011" name="Content Placeholder 2"/>
          <p:cNvSpPr>
            <a:spLocks noGrp="1"/>
          </p:cNvSpPr>
          <p:nvPr>
            <p:ph type="body" idx="1"/>
          </p:nvPr>
        </p:nvSpPr>
        <p:spPr/>
        <p:txBody>
          <a:bodyPr/>
          <a:lstStyle/>
          <a:p>
            <a:r>
              <a:rPr lang="en-US" dirty="0" smtClean="0"/>
              <a:t>It is within the family that the process of aging-the cycle of life-is most evident to us.</a:t>
            </a:r>
          </a:p>
          <a:p>
            <a:r>
              <a:rPr lang="en-US" dirty="0" smtClean="0"/>
              <a:t>This is the real subject of Nicholas Nixon’s ongoing series of photographs depicting his wife and her three sisters.</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Young and Age </a:t>
            </a:r>
            <a:r>
              <a:rPr lang="en-US" sz="2000" b="0" dirty="0" smtClean="0"/>
              <a:t>(3 </a:t>
            </a:r>
            <a:r>
              <a:rPr lang="en-US" sz="2000" b="0" dirty="0"/>
              <a:t>of </a:t>
            </a:r>
            <a:r>
              <a:rPr lang="en-US" sz="2000" b="0" dirty="0" smtClean="0"/>
              <a:t>7)</a:t>
            </a:r>
          </a:p>
        </p:txBody>
      </p:sp>
      <p:sp>
        <p:nvSpPr>
          <p:cNvPr id="44035" name="Content Placeholder 2"/>
          <p:cNvSpPr>
            <a:spLocks noGrp="1"/>
          </p:cNvSpPr>
          <p:nvPr>
            <p:ph type="body" idx="1"/>
          </p:nvPr>
        </p:nvSpPr>
        <p:spPr/>
        <p:txBody>
          <a:bodyPr/>
          <a:lstStyle/>
          <a:p>
            <a:r>
              <a:rPr lang="en-US" dirty="0" smtClean="0"/>
              <a:t>Every year since 1975, Nixon has made a black-and-white photograph of the four, always showing them arranged in the same order from left to right.</a:t>
            </a:r>
          </a:p>
          <a:p>
            <a:r>
              <a:rPr lang="en-US" dirty="0" smtClean="0"/>
              <a:t>The series is not only a testament to time’s relentless force, but to the power of family and love-in spite of time itself.</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dirty="0" smtClean="0"/>
              <a:t>Figure </a:t>
            </a:r>
            <a:r>
              <a:rPr lang="en-US" dirty="0"/>
              <a:t>22-6 Nicholas Nixon, The Brown Sisters, </a:t>
            </a:r>
            <a:r>
              <a:rPr lang="en-US" dirty="0" smtClean="0"/>
              <a:t>1976</a:t>
            </a:r>
          </a:p>
        </p:txBody>
      </p:sp>
      <p:pic>
        <p:nvPicPr>
          <p:cNvPr id="45059" name="Picture 2" descr="Black and white photograph of 4 young women in dresses, standing in a line on a large expanse of grass. The 2 women on the left have their arms around each other."/>
          <p:cNvPicPr>
            <a:picLocks noChangeAspect="1"/>
          </p:cNvPicPr>
          <p:nvPr/>
        </p:nvPicPr>
        <p:blipFill>
          <a:blip r:embed="rId3" cstate="print"/>
          <a:srcRect/>
          <a:stretch>
            <a:fillRect/>
          </a:stretch>
        </p:blipFill>
        <p:spPr bwMode="auto">
          <a:xfrm>
            <a:off x="2590800" y="1894067"/>
            <a:ext cx="3785136" cy="2838853"/>
          </a:xfrm>
          <a:prstGeom prst="rect">
            <a:avLst/>
          </a:prstGeom>
          <a:noFill/>
          <a:ln w="9525">
            <a:noFill/>
            <a:miter lim="800000"/>
            <a:headEnd/>
            <a:tailEnd/>
          </a:ln>
        </p:spPr>
      </p:pic>
      <p:sp>
        <p:nvSpPr>
          <p:cNvPr id="3" name="Text Placeholder 3"/>
          <p:cNvSpPr>
            <a:spLocks noGrp="1"/>
          </p:cNvSpPr>
          <p:nvPr>
            <p:ph type="body" idx="1"/>
          </p:nvPr>
        </p:nvSpPr>
        <p:spPr>
          <a:xfrm>
            <a:off x="457200" y="5285509"/>
            <a:ext cx="1905000" cy="395331"/>
          </a:xfrm>
        </p:spPr>
        <p:txBody>
          <a:bodyPr/>
          <a:lstStyle/>
          <a:p>
            <a:r>
              <a:rPr lang="en-US" dirty="0" smtClean="0"/>
              <a:t>Gelatin </a:t>
            </a:r>
            <a:r>
              <a:rPr lang="en-US" dirty="0"/>
              <a:t>silver print, </a:t>
            </a:r>
          </a:p>
        </p:txBody>
      </p:sp>
      <p:graphicFrame>
        <p:nvGraphicFramePr>
          <p:cNvPr id="9" name="Object 8" descr="Seven and eleven sixteenth by nine and five eihghth inches."/>
          <p:cNvGraphicFramePr>
            <a:graphicFrameLocks noChangeAspect="1"/>
          </p:cNvGraphicFramePr>
          <p:nvPr>
            <p:extLst>
              <p:ext uri="{D42A27DB-BD31-4B8C-83A1-F6EECF244321}">
                <p14:modId xmlns:p14="http://schemas.microsoft.com/office/powerpoint/2010/main" val="2488288114"/>
              </p:ext>
            </p:extLst>
          </p:nvPr>
        </p:nvGraphicFramePr>
        <p:xfrm>
          <a:off x="2286000" y="5380392"/>
          <a:ext cx="2032382" cy="209917"/>
        </p:xfrm>
        <a:graphic>
          <a:graphicData uri="http://schemas.openxmlformats.org/presentationml/2006/ole">
            <mc:AlternateContent xmlns:mc="http://schemas.openxmlformats.org/markup-compatibility/2006">
              <mc:Choice xmlns:v="urn:schemas-microsoft-com:vml" Requires="v">
                <p:oleObj spid="_x0000_s5130" name="Equation" r:id="rId4" imgW="2705040" imgH="279360" progId="Equation.DSMT4">
                  <p:embed/>
                </p:oleObj>
              </mc:Choice>
              <mc:Fallback>
                <p:oleObj name="Equation" r:id="rId4" imgW="2705040" imgH="279360" progId="Equation.DSMT4">
                  <p:embed/>
                  <p:pic>
                    <p:nvPicPr>
                      <p:cNvPr id="0" name=""/>
                      <p:cNvPicPr/>
                      <p:nvPr/>
                    </p:nvPicPr>
                    <p:blipFill>
                      <a:blip r:embed="rId5"/>
                      <a:stretch>
                        <a:fillRect/>
                      </a:stretch>
                    </p:blipFill>
                    <p:spPr>
                      <a:xfrm>
                        <a:off x="2286000" y="5380392"/>
                        <a:ext cx="2032382" cy="209917"/>
                      </a:xfrm>
                      <a:prstGeom prst="rect">
                        <a:avLst/>
                      </a:prstGeom>
                    </p:spPr>
                  </p:pic>
                </p:oleObj>
              </mc:Fallback>
            </mc:AlternateContent>
          </a:graphicData>
        </a:graphic>
      </p:graphicFrame>
      <p:sp>
        <p:nvSpPr>
          <p:cNvPr id="2" name="Text Placeholder 1"/>
          <p:cNvSpPr>
            <a:spLocks noGrp="1"/>
          </p:cNvSpPr>
          <p:nvPr>
            <p:ph type="body" idx="13"/>
          </p:nvPr>
        </p:nvSpPr>
        <p:spPr>
          <a:xfrm>
            <a:off x="4334947" y="5298761"/>
            <a:ext cx="4199453" cy="395331"/>
          </a:xfrm>
        </p:spPr>
        <p:txBody>
          <a:bodyPr/>
          <a:lstStyle/>
          <a:p>
            <a:r>
              <a:rPr lang="en-US" dirty="0" smtClean="0"/>
              <a:t>Museum </a:t>
            </a:r>
            <a:r>
              <a:rPr lang="en-US" dirty="0"/>
              <a:t>of Modern Art, New York. </a:t>
            </a:r>
          </a:p>
        </p:txBody>
      </p:sp>
      <p:sp>
        <p:nvSpPr>
          <p:cNvPr id="4" name="Text Placeholder 3"/>
          <p:cNvSpPr>
            <a:spLocks noGrp="1"/>
          </p:cNvSpPr>
          <p:nvPr>
            <p:ph type="body" idx="14"/>
          </p:nvPr>
        </p:nvSpPr>
        <p:spPr>
          <a:xfrm>
            <a:off x="457200" y="5700669"/>
            <a:ext cx="6945311" cy="395331"/>
          </a:xfrm>
        </p:spPr>
        <p:txBody>
          <a:bodyPr/>
          <a:lstStyle/>
          <a:p>
            <a:r>
              <a:rPr lang="en-US" dirty="0"/>
              <a:t>Francisco</a:t>
            </a:r>
            <a:r>
              <a:rPr lang="en-US" dirty="0" smtClean="0"/>
              <a:t>. ©Nicholas </a:t>
            </a:r>
            <a:r>
              <a:rPr lang="en-US" dirty="0"/>
              <a:t>Nixon, courtesy of Fraenkel Gallery, San Francisco. </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dirty="0" smtClean="0"/>
              <a:t>Figure </a:t>
            </a:r>
            <a:r>
              <a:rPr lang="en-US" dirty="0"/>
              <a:t>22-7 Nicholas Nixon, The Brown Sisters, Truro, Massachusetts</a:t>
            </a:r>
            <a:r>
              <a:rPr lang="en-US" dirty="0" smtClean="0"/>
              <a:t>, 2011</a:t>
            </a:r>
          </a:p>
        </p:txBody>
      </p:sp>
      <p:pic>
        <p:nvPicPr>
          <p:cNvPr id="46083" name="Picture 2" descr="Black and white photograph of 4 middle aged women standing together. The second woman on the left stands slightly in front of the others. The 2 women on the right have their arms around each other."/>
          <p:cNvPicPr>
            <a:picLocks noChangeAspect="1"/>
          </p:cNvPicPr>
          <p:nvPr/>
        </p:nvPicPr>
        <p:blipFill>
          <a:blip r:embed="rId3" cstate="print"/>
          <a:srcRect/>
          <a:stretch>
            <a:fillRect/>
          </a:stretch>
        </p:blipFill>
        <p:spPr bwMode="auto">
          <a:xfrm>
            <a:off x="2590800" y="1936739"/>
            <a:ext cx="3785136" cy="2838853"/>
          </a:xfrm>
          <a:prstGeom prst="rect">
            <a:avLst/>
          </a:prstGeom>
          <a:noFill/>
          <a:ln w="9525">
            <a:noFill/>
            <a:miter lim="800000"/>
            <a:headEnd/>
            <a:tailEnd/>
          </a:ln>
        </p:spPr>
      </p:pic>
      <p:sp>
        <p:nvSpPr>
          <p:cNvPr id="2" name="Text Placeholder 3"/>
          <p:cNvSpPr>
            <a:spLocks noGrp="1"/>
          </p:cNvSpPr>
          <p:nvPr>
            <p:ph type="body" idx="1"/>
          </p:nvPr>
        </p:nvSpPr>
        <p:spPr>
          <a:xfrm>
            <a:off x="457201" y="5368160"/>
            <a:ext cx="1905000" cy="395331"/>
          </a:xfrm>
        </p:spPr>
        <p:txBody>
          <a:bodyPr/>
          <a:lstStyle/>
          <a:p>
            <a:r>
              <a:rPr lang="en-US" dirty="0" smtClean="0"/>
              <a:t>Gelatin </a:t>
            </a:r>
            <a:r>
              <a:rPr lang="en-US" dirty="0"/>
              <a:t>silver print, </a:t>
            </a:r>
          </a:p>
        </p:txBody>
      </p:sp>
      <p:graphicFrame>
        <p:nvGraphicFramePr>
          <p:cNvPr id="8" name="Object 7" descr="Seventeen and fifteen by sixteenth by twenty two and five eighth inches."/>
          <p:cNvGraphicFramePr>
            <a:graphicFrameLocks noChangeAspect="1"/>
          </p:cNvGraphicFramePr>
          <p:nvPr>
            <p:extLst>
              <p:ext uri="{D42A27DB-BD31-4B8C-83A1-F6EECF244321}">
                <p14:modId xmlns:p14="http://schemas.microsoft.com/office/powerpoint/2010/main" val="3357002721"/>
              </p:ext>
            </p:extLst>
          </p:nvPr>
        </p:nvGraphicFramePr>
        <p:xfrm>
          <a:off x="2286000" y="5460867"/>
          <a:ext cx="2099174" cy="209917"/>
        </p:xfrm>
        <a:graphic>
          <a:graphicData uri="http://schemas.openxmlformats.org/presentationml/2006/ole">
            <mc:AlternateContent xmlns:mc="http://schemas.openxmlformats.org/markup-compatibility/2006">
              <mc:Choice xmlns:v="urn:schemas-microsoft-com:vml" Requires="v">
                <p:oleObj spid="_x0000_s6154" name="Equation" r:id="rId4" imgW="2793960" imgH="279360" progId="Equation.DSMT4">
                  <p:embed/>
                </p:oleObj>
              </mc:Choice>
              <mc:Fallback>
                <p:oleObj name="Equation" r:id="rId4" imgW="2793960" imgH="279360" progId="Equation.DSMT4">
                  <p:embed/>
                  <p:pic>
                    <p:nvPicPr>
                      <p:cNvPr id="0" name=""/>
                      <p:cNvPicPr/>
                      <p:nvPr/>
                    </p:nvPicPr>
                    <p:blipFill>
                      <a:blip r:embed="rId5"/>
                      <a:stretch>
                        <a:fillRect/>
                      </a:stretch>
                    </p:blipFill>
                    <p:spPr>
                      <a:xfrm>
                        <a:off x="2286000" y="5460867"/>
                        <a:ext cx="2099174" cy="209917"/>
                      </a:xfrm>
                      <a:prstGeom prst="rect">
                        <a:avLst/>
                      </a:prstGeom>
                    </p:spPr>
                  </p:pic>
                </p:oleObj>
              </mc:Fallback>
            </mc:AlternateContent>
          </a:graphicData>
        </a:graphic>
      </p:graphicFrame>
      <p:sp>
        <p:nvSpPr>
          <p:cNvPr id="3" name="Text Placeholder 2"/>
          <p:cNvSpPr>
            <a:spLocks noGrp="1"/>
          </p:cNvSpPr>
          <p:nvPr>
            <p:ph type="body" idx="13"/>
          </p:nvPr>
        </p:nvSpPr>
        <p:spPr>
          <a:xfrm>
            <a:off x="4493307" y="5368160"/>
            <a:ext cx="3657600" cy="395331"/>
          </a:xfrm>
        </p:spPr>
        <p:txBody>
          <a:bodyPr/>
          <a:lstStyle/>
          <a:p>
            <a:r>
              <a:rPr lang="en-US" dirty="0"/>
              <a:t>Museum of Modern Art, New York.  </a:t>
            </a:r>
            <a:r>
              <a:rPr lang="en-US" dirty="0" smtClean="0"/>
              <a:t>©</a:t>
            </a:r>
            <a:endParaRPr lang="en-US" dirty="0"/>
          </a:p>
        </p:txBody>
      </p:sp>
      <p:sp>
        <p:nvSpPr>
          <p:cNvPr id="4" name="Text Placeholder 3"/>
          <p:cNvSpPr>
            <a:spLocks noGrp="1"/>
          </p:cNvSpPr>
          <p:nvPr>
            <p:ph type="body" idx="14"/>
          </p:nvPr>
        </p:nvSpPr>
        <p:spPr>
          <a:xfrm>
            <a:off x="457200" y="5774460"/>
            <a:ext cx="7467600" cy="395331"/>
          </a:xfrm>
        </p:spPr>
        <p:txBody>
          <a:bodyPr/>
          <a:lstStyle/>
          <a:p>
            <a:r>
              <a:rPr lang="en-US" dirty="0"/>
              <a:t>Nicholas Nixon, courtesy of Fraenkel Gallery, San Francisco. </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Young and Age </a:t>
            </a:r>
            <a:r>
              <a:rPr lang="en-US" sz="2000" b="0" dirty="0" smtClean="0"/>
              <a:t>(4 </a:t>
            </a:r>
            <a:r>
              <a:rPr lang="en-US" sz="2000" b="0" dirty="0"/>
              <a:t>of </a:t>
            </a:r>
            <a:r>
              <a:rPr lang="en-US" sz="2000" b="0" dirty="0" smtClean="0"/>
              <a:t>7)</a:t>
            </a:r>
          </a:p>
        </p:txBody>
      </p:sp>
      <p:sp>
        <p:nvSpPr>
          <p:cNvPr id="47107" name="Content Placeholder 2"/>
          <p:cNvSpPr>
            <a:spLocks noGrp="1"/>
          </p:cNvSpPr>
          <p:nvPr>
            <p:ph type="body" idx="1"/>
          </p:nvPr>
        </p:nvSpPr>
        <p:spPr/>
        <p:txBody>
          <a:bodyPr/>
          <a:lstStyle/>
          <a:p>
            <a:r>
              <a:rPr lang="en-US" dirty="0" smtClean="0"/>
              <a:t>The feminist, activist, and artist Suzanne Lacy has continually addressed the issue of aging in American society since 1976.</a:t>
            </a:r>
          </a:p>
          <a:p>
            <a:r>
              <a:rPr lang="en-US" dirty="0" smtClean="0"/>
              <a:t>One of the most visually spectacular of Lacy’s works on this theme is </a:t>
            </a:r>
            <a:r>
              <a:rPr lang="en-US" b="1" dirty="0" smtClean="0"/>
              <a:t>Whisper, the Waves, the Wind</a:t>
            </a:r>
            <a:r>
              <a:rPr lang="en-US" dirty="0" smtClean="0"/>
              <a:t>.</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Young and Age </a:t>
            </a:r>
            <a:r>
              <a:rPr lang="en-US" sz="2000" b="0" dirty="0" smtClean="0"/>
              <a:t>(5 </a:t>
            </a:r>
            <a:r>
              <a:rPr lang="en-US" sz="2000" b="0" dirty="0"/>
              <a:t>of </a:t>
            </a:r>
            <a:r>
              <a:rPr lang="en-US" sz="2000" b="0" dirty="0" smtClean="0"/>
              <a:t>7)</a:t>
            </a:r>
          </a:p>
        </p:txBody>
      </p:sp>
      <p:sp>
        <p:nvSpPr>
          <p:cNvPr id="48131" name="Content Placeholder 2"/>
          <p:cNvSpPr>
            <a:spLocks noGrp="1"/>
          </p:cNvSpPr>
          <p:nvPr>
            <p:ph type="body" idx="1"/>
          </p:nvPr>
        </p:nvSpPr>
        <p:spPr/>
        <p:txBody>
          <a:bodyPr/>
          <a:lstStyle/>
          <a:p>
            <a:r>
              <a:rPr lang="en-US" smtClean="0"/>
              <a:t>In this performance, 154 women over the age of 65 sat around white cloth-covered tables and talk about their lives.</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Young and Age </a:t>
            </a:r>
            <a:r>
              <a:rPr lang="en-US" sz="2000" b="0" dirty="0" smtClean="0"/>
              <a:t>(6 </a:t>
            </a:r>
            <a:r>
              <a:rPr lang="en-US" sz="2000" b="0" dirty="0"/>
              <a:t>of </a:t>
            </a:r>
            <a:r>
              <a:rPr lang="en-US" sz="2000" b="0" dirty="0" smtClean="0"/>
              <a:t>7)</a:t>
            </a:r>
          </a:p>
        </p:txBody>
      </p:sp>
      <p:sp>
        <p:nvSpPr>
          <p:cNvPr id="49155" name="Content Placeholder 2"/>
          <p:cNvSpPr>
            <a:spLocks noGrp="1"/>
          </p:cNvSpPr>
          <p:nvPr>
            <p:ph type="body" idx="1"/>
          </p:nvPr>
        </p:nvSpPr>
        <p:spPr/>
        <p:txBody>
          <a:bodyPr/>
          <a:lstStyle/>
          <a:p>
            <a:r>
              <a:rPr lang="en-US" smtClean="0"/>
              <a:t>The piece was motivated by several facts:</a:t>
            </a:r>
          </a:p>
          <a:p>
            <a:pPr lvl="1"/>
            <a:r>
              <a:rPr lang="en-US" smtClean="0"/>
              <a:t>By 2020, one in five people in the U.S. will be over 65.</a:t>
            </a:r>
          </a:p>
          <a:p>
            <a:pPr lvl="1"/>
            <a:r>
              <a:rPr lang="en-US" smtClean="0"/>
              <a:t>This population will be predominantly female and single.</a:t>
            </a:r>
          </a:p>
          <a:p>
            <a:pPr lvl="1"/>
            <a:r>
              <a:rPr lang="en-US" smtClean="0"/>
              <a:t>Today, women account for nearly 75 percent of the aged poor.</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Young and Age </a:t>
            </a:r>
            <a:r>
              <a:rPr lang="en-US" sz="2000" b="0" dirty="0" smtClean="0"/>
              <a:t>(7 </a:t>
            </a:r>
            <a:r>
              <a:rPr lang="en-US" sz="2000" b="0" dirty="0"/>
              <a:t>of </a:t>
            </a:r>
            <a:r>
              <a:rPr lang="en-US" sz="2000" b="0" dirty="0" smtClean="0"/>
              <a:t>7)</a:t>
            </a:r>
          </a:p>
        </p:txBody>
      </p:sp>
      <p:sp>
        <p:nvSpPr>
          <p:cNvPr id="50179" name="Content Placeholder 2"/>
          <p:cNvSpPr>
            <a:spLocks noGrp="1"/>
          </p:cNvSpPr>
          <p:nvPr>
            <p:ph type="body" idx="1"/>
          </p:nvPr>
        </p:nvSpPr>
        <p:spPr/>
        <p:txBody>
          <a:bodyPr/>
          <a:lstStyle/>
          <a:p>
            <a:r>
              <a:rPr lang="en-US" smtClean="0"/>
              <a:t>The performance reinforced the strong spiritual and physical beauty of older women.</a:t>
            </a:r>
          </a:p>
          <a:p>
            <a:r>
              <a:rPr lang="en-US" smtClean="0"/>
              <a:t>The image of these women, in white, in this setting, also helps us to understand the beauty of their aging.</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dirty="0" smtClean="0"/>
              <a:t>Figure </a:t>
            </a:r>
            <a:r>
              <a:rPr lang="en-US" dirty="0"/>
              <a:t>22-8 Suzanne Lacy, Whisper, the Waves, the Wind, </a:t>
            </a:r>
            <a:r>
              <a:rPr lang="en-US" dirty="0" smtClean="0"/>
              <a:t>1984</a:t>
            </a:r>
          </a:p>
        </p:txBody>
      </p:sp>
      <p:pic>
        <p:nvPicPr>
          <p:cNvPr id="51203" name="Picture 2" descr="Color photograph of a beach scene. In the foreground is a large expanse of sand, with 16 white tables spread cross the expanse and each table surrounded by a group of people dressed all in white. Behind the sand is a slightly elevated concrete ledge with a long, railed fence on top that is lined with people. In the background is the ocean with a wave cresting on the right."/>
          <p:cNvPicPr>
            <a:picLocks noChangeAspect="1"/>
          </p:cNvPicPr>
          <p:nvPr/>
        </p:nvPicPr>
        <p:blipFill>
          <a:blip r:embed="rId2" cstate="print"/>
          <a:srcRect/>
          <a:stretch>
            <a:fillRect/>
          </a:stretch>
        </p:blipFill>
        <p:spPr bwMode="auto">
          <a:xfrm>
            <a:off x="2679432" y="1884923"/>
            <a:ext cx="3785136" cy="2838853"/>
          </a:xfrm>
          <a:prstGeom prst="rect">
            <a:avLst/>
          </a:prstGeom>
          <a:noFill/>
          <a:ln w="9525">
            <a:noFill/>
            <a:miter lim="800000"/>
            <a:headEnd/>
            <a:tailEnd/>
          </a:ln>
        </p:spPr>
      </p:pic>
      <p:sp>
        <p:nvSpPr>
          <p:cNvPr id="2" name="Text Placeholder 3"/>
          <p:cNvSpPr>
            <a:spLocks noGrp="1"/>
          </p:cNvSpPr>
          <p:nvPr>
            <p:ph type="body" idx="1"/>
          </p:nvPr>
        </p:nvSpPr>
        <p:spPr/>
        <p:txBody>
          <a:bodyPr/>
          <a:lstStyle/>
          <a:p>
            <a:r>
              <a:rPr lang="en-US" dirty="0" smtClean="0"/>
              <a:t>Site </a:t>
            </a:r>
            <a:r>
              <a:rPr lang="en-US" dirty="0"/>
              <a:t>photograph of a performance in the Whisper Projects</a:t>
            </a:r>
            <a:r>
              <a:rPr lang="en-US" dirty="0" smtClean="0"/>
              <a:t>. Courtesy </a:t>
            </a:r>
            <a:r>
              <a:rPr lang="en-US" dirty="0"/>
              <a:t>of Suzanne Lacy. </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Contemplating Mortality </a:t>
            </a:r>
            <a:r>
              <a:rPr lang="en-US" sz="2000" b="0" dirty="0" smtClean="0"/>
              <a:t>(1 of 8)</a:t>
            </a:r>
          </a:p>
        </p:txBody>
      </p:sp>
      <p:sp>
        <p:nvSpPr>
          <p:cNvPr id="52227" name="Content Placeholder 2"/>
          <p:cNvSpPr>
            <a:spLocks noGrp="1"/>
          </p:cNvSpPr>
          <p:nvPr>
            <p:ph type="body" idx="1"/>
          </p:nvPr>
        </p:nvSpPr>
        <p:spPr/>
        <p:txBody>
          <a:bodyPr/>
          <a:lstStyle/>
          <a:p>
            <a:r>
              <a:rPr lang="en-US" dirty="0" smtClean="0"/>
              <a:t>The inevitable fact of death has troubled and fascinated the human imagination.</a:t>
            </a:r>
          </a:p>
          <a:p>
            <a:r>
              <a:rPr lang="en-US" dirty="0" smtClean="0"/>
              <a:t>Çatalhöyük was a village that flourished around 7400 BCE.</a:t>
            </a:r>
          </a:p>
          <a:p>
            <a:r>
              <a:rPr lang="en-US" dirty="0" smtClean="0"/>
              <a:t>It was concluded that its culture was matrilineal based on multiple female figurines found. </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Contemplating Mortality </a:t>
            </a:r>
            <a:r>
              <a:rPr lang="en-US" sz="2000" b="0" dirty="0" smtClean="0"/>
              <a:t>(2 of 8)</a:t>
            </a:r>
          </a:p>
        </p:txBody>
      </p:sp>
      <p:sp>
        <p:nvSpPr>
          <p:cNvPr id="53251" name="Content Placeholder 2"/>
          <p:cNvSpPr>
            <a:spLocks noGrp="1"/>
          </p:cNvSpPr>
          <p:nvPr>
            <p:ph type="body" idx="1"/>
          </p:nvPr>
        </p:nvSpPr>
        <p:spPr/>
        <p:txBody>
          <a:bodyPr/>
          <a:lstStyle/>
          <a:p>
            <a:r>
              <a:rPr lang="en-US" dirty="0" smtClean="0"/>
              <a:t>One figurine of a seated woman was  believed to represent a fertility goddess.</a:t>
            </a:r>
          </a:p>
          <a:p>
            <a:r>
              <a:rPr lang="en-US" dirty="0" smtClean="0"/>
              <a:t>Now, she is interpreted as a woman turning into an ancestor, as a woman associated with death, or as death and life conjoined.</a:t>
            </a:r>
          </a:p>
          <a:p>
            <a:r>
              <a:rPr lang="en-US" dirty="0" smtClean="0"/>
              <a:t>It is as if, in Çatalhöyük, it was well understood that death lurks behind life.</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dirty="0" smtClean="0"/>
              <a:t>Figure </a:t>
            </a:r>
            <a:r>
              <a:rPr lang="en-US" dirty="0"/>
              <a:t>22-9 Woman seated between two felines, Çatalhöyük</a:t>
            </a:r>
            <a:r>
              <a:rPr lang="en-US" dirty="0" smtClean="0"/>
              <a:t>, Turkey</a:t>
            </a:r>
          </a:p>
        </p:txBody>
      </p:sp>
      <p:pic>
        <p:nvPicPr>
          <p:cNvPr id="54275" name="Picture 2" descr="Small sculpture of a featureless woman in an armchair, with an animal on the arms. The woman has a nose and ears but no eyes, mouth, or hair. She has very stout arms, breasts, belly, and legs."/>
          <p:cNvPicPr>
            <a:picLocks noChangeAspect="1"/>
          </p:cNvPicPr>
          <p:nvPr/>
        </p:nvPicPr>
        <p:blipFill>
          <a:blip r:embed="rId3" cstate="print"/>
          <a:srcRect/>
          <a:stretch>
            <a:fillRect/>
          </a:stretch>
        </p:blipFill>
        <p:spPr bwMode="auto">
          <a:xfrm>
            <a:off x="2743200" y="2286000"/>
            <a:ext cx="3441033" cy="2580775"/>
          </a:xfrm>
          <a:prstGeom prst="rect">
            <a:avLst/>
          </a:prstGeom>
          <a:noFill/>
          <a:ln w="9525">
            <a:noFill/>
            <a:miter lim="800000"/>
            <a:headEnd/>
            <a:tailEnd/>
          </a:ln>
        </p:spPr>
      </p:pic>
      <p:sp>
        <p:nvSpPr>
          <p:cNvPr id="2" name="Text Placeholder 3"/>
          <p:cNvSpPr>
            <a:spLocks noGrp="1"/>
          </p:cNvSpPr>
          <p:nvPr>
            <p:ph type="body" idx="1"/>
          </p:nvPr>
        </p:nvSpPr>
        <p:spPr>
          <a:xfrm>
            <a:off x="457200" y="5416273"/>
            <a:ext cx="3810000" cy="395331"/>
          </a:xfrm>
        </p:spPr>
        <p:txBody>
          <a:bodyPr/>
          <a:lstStyle/>
          <a:p>
            <a:r>
              <a:rPr lang="en-US" dirty="0" smtClean="0"/>
              <a:t>c</a:t>
            </a:r>
            <a:r>
              <a:rPr lang="en-US" sz="100" dirty="0" smtClean="0"/>
              <a:t> </a:t>
            </a:r>
            <a:r>
              <a:rPr lang="en-US" dirty="0" smtClean="0"/>
              <a:t>a</a:t>
            </a:r>
            <a:r>
              <a:rPr lang="en-US" dirty="0"/>
              <a:t>. </a:t>
            </a:r>
            <a:r>
              <a:rPr lang="en-US" dirty="0" smtClean="0"/>
              <a:t>6850-6300 B</a:t>
            </a:r>
            <a:r>
              <a:rPr lang="en-US" sz="100" dirty="0" smtClean="0"/>
              <a:t> </a:t>
            </a:r>
            <a:r>
              <a:rPr lang="en-US" dirty="0" smtClean="0"/>
              <a:t>C</a:t>
            </a:r>
            <a:r>
              <a:rPr lang="en-US" sz="100" dirty="0" smtClean="0"/>
              <a:t> </a:t>
            </a:r>
            <a:r>
              <a:rPr lang="en-US" dirty="0" smtClean="0"/>
              <a:t>E</a:t>
            </a:r>
            <a:r>
              <a:rPr lang="en-US" dirty="0"/>
              <a:t>. Terra cotta, </a:t>
            </a:r>
            <a:r>
              <a:rPr lang="en-US" dirty="0" smtClean="0"/>
              <a:t>height</a:t>
            </a:r>
            <a:endParaRPr lang="en-US" dirty="0"/>
          </a:p>
        </p:txBody>
      </p:sp>
      <p:graphicFrame>
        <p:nvGraphicFramePr>
          <p:cNvPr id="8" name="Object 7" descr="Four and five eighth inches."/>
          <p:cNvGraphicFramePr>
            <a:graphicFrameLocks noChangeAspect="1"/>
          </p:cNvGraphicFramePr>
          <p:nvPr>
            <p:extLst>
              <p:ext uri="{D42A27DB-BD31-4B8C-83A1-F6EECF244321}">
                <p14:modId xmlns:p14="http://schemas.microsoft.com/office/powerpoint/2010/main" val="2883542105"/>
              </p:ext>
            </p:extLst>
          </p:nvPr>
        </p:nvGraphicFramePr>
        <p:xfrm>
          <a:off x="4212884" y="5493503"/>
          <a:ext cx="934132" cy="230909"/>
        </p:xfrm>
        <a:graphic>
          <a:graphicData uri="http://schemas.openxmlformats.org/presentationml/2006/ole">
            <mc:AlternateContent xmlns:mc="http://schemas.openxmlformats.org/markup-compatibility/2006">
              <mc:Choice xmlns:v="urn:schemas-microsoft-com:vml" Requires="v">
                <p:oleObj spid="_x0000_s7178" name="Equation" r:id="rId4" imgW="1130040" imgH="279360" progId="Equation.DSMT4">
                  <p:embed/>
                </p:oleObj>
              </mc:Choice>
              <mc:Fallback>
                <p:oleObj name="Equation" r:id="rId4" imgW="1130040" imgH="279360" progId="Equation.DSMT4">
                  <p:embed/>
                  <p:pic>
                    <p:nvPicPr>
                      <p:cNvPr id="0" name=""/>
                      <p:cNvPicPr/>
                      <p:nvPr/>
                    </p:nvPicPr>
                    <p:blipFill>
                      <a:blip r:embed="rId5"/>
                      <a:stretch>
                        <a:fillRect/>
                      </a:stretch>
                    </p:blipFill>
                    <p:spPr>
                      <a:xfrm>
                        <a:off x="4212884" y="5493503"/>
                        <a:ext cx="934132" cy="230909"/>
                      </a:xfrm>
                      <a:prstGeom prst="rect">
                        <a:avLst/>
                      </a:prstGeom>
                    </p:spPr>
                  </p:pic>
                </p:oleObj>
              </mc:Fallback>
            </mc:AlternateContent>
          </a:graphicData>
        </a:graphic>
      </p:graphicFrame>
      <p:sp>
        <p:nvSpPr>
          <p:cNvPr id="3" name="Text Placeholder 2"/>
          <p:cNvSpPr>
            <a:spLocks noGrp="1"/>
          </p:cNvSpPr>
          <p:nvPr>
            <p:ph type="body" idx="13"/>
          </p:nvPr>
        </p:nvSpPr>
        <p:spPr>
          <a:xfrm>
            <a:off x="5257800" y="5411291"/>
            <a:ext cx="3048000" cy="395331"/>
          </a:xfrm>
        </p:spPr>
        <p:txBody>
          <a:bodyPr/>
          <a:lstStyle/>
          <a:p>
            <a:r>
              <a:rPr lang="en-US" dirty="0" smtClean="0"/>
              <a:t>Museum </a:t>
            </a:r>
            <a:r>
              <a:rPr lang="en-US" dirty="0"/>
              <a:t>of </a:t>
            </a:r>
            <a:r>
              <a:rPr lang="en-US" dirty="0" smtClean="0"/>
              <a:t>Anatolian</a:t>
            </a:r>
            <a:endParaRPr lang="en-US" dirty="0"/>
          </a:p>
        </p:txBody>
      </p:sp>
      <p:sp>
        <p:nvSpPr>
          <p:cNvPr id="4" name="Text Placeholder 3"/>
          <p:cNvSpPr>
            <a:spLocks noGrp="1"/>
          </p:cNvSpPr>
          <p:nvPr>
            <p:ph type="body" idx="14"/>
          </p:nvPr>
        </p:nvSpPr>
        <p:spPr>
          <a:xfrm>
            <a:off x="457200" y="5811604"/>
            <a:ext cx="7696199" cy="360596"/>
          </a:xfrm>
        </p:spPr>
        <p:txBody>
          <a:bodyPr/>
          <a:lstStyle/>
          <a:p>
            <a:r>
              <a:rPr lang="en-US" dirty="0"/>
              <a:t>Civilizations, Ankara. akg-image/De Agostini Picture Lib./M. Seemuller. </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Contemplating Mortality </a:t>
            </a:r>
            <a:r>
              <a:rPr lang="en-US" sz="2000" b="0" dirty="0" smtClean="0"/>
              <a:t>(3 </a:t>
            </a:r>
            <a:r>
              <a:rPr lang="en-US" sz="2000" b="0" dirty="0"/>
              <a:t>of </a:t>
            </a:r>
            <a:r>
              <a:rPr lang="en-US" sz="2000" b="0" dirty="0" smtClean="0"/>
              <a:t>8)</a:t>
            </a:r>
          </a:p>
        </p:txBody>
      </p:sp>
      <p:sp>
        <p:nvSpPr>
          <p:cNvPr id="55299" name="Content Placeholder 2"/>
          <p:cNvSpPr>
            <a:spLocks noGrp="1"/>
          </p:cNvSpPr>
          <p:nvPr>
            <p:ph type="body" idx="1"/>
          </p:nvPr>
        </p:nvSpPr>
        <p:spPr/>
        <p:txBody>
          <a:bodyPr/>
          <a:lstStyle/>
          <a:p>
            <a:r>
              <a:rPr lang="en-US" dirty="0" smtClean="0"/>
              <a:t>This was the motivation for depictions of the decaying body in the Japanese art of </a:t>
            </a:r>
            <a:r>
              <a:rPr lang="en-US" b="1" dirty="0" smtClean="0"/>
              <a:t>kusozu.</a:t>
            </a:r>
          </a:p>
          <a:p>
            <a:r>
              <a:rPr lang="en-US" dirty="0" smtClean="0"/>
              <a:t>The text the </a:t>
            </a:r>
            <a:r>
              <a:rPr lang="en-US" b="1" dirty="0" smtClean="0"/>
              <a:t>Discourse on the Great Wisdom </a:t>
            </a:r>
            <a:r>
              <a:rPr lang="en-US" dirty="0" smtClean="0"/>
              <a:t>argues that contemplation of the nine stages of a decaying corpse allows one to overcome love of the body and carnal desire, and come ever close to enlightenment.</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chor="b"/>
          <a:lstStyle/>
          <a:p>
            <a:r>
              <a:rPr lang="en-US" dirty="0" smtClean="0"/>
              <a:t>Figure </a:t>
            </a:r>
            <a:r>
              <a:rPr lang="en-US" dirty="0"/>
              <a:t>22-10 Kobayashi </a:t>
            </a:r>
            <a:r>
              <a:rPr lang="en-US" dirty="0" smtClean="0"/>
              <a:t>Eitaku</a:t>
            </a:r>
          </a:p>
        </p:txBody>
      </p:sp>
      <p:pic>
        <p:nvPicPr>
          <p:cNvPr id="56323" name="Picture 2" descr="Two long, painted rectangular pieces of cloth. The top cloth features a painting of a young reclining woman in a kimono, leaning on one elbow against a cylindrical pillow. She holds a paper fan in her hand. The bottom cloth features a badly decayed corpse with visible eyeholes and ribs, lying on the ground with 2 dogs standing on top with their noses to the corpse. A bird stands next to the corpse."/>
          <p:cNvPicPr>
            <a:picLocks noChangeAspect="1"/>
          </p:cNvPicPr>
          <p:nvPr/>
        </p:nvPicPr>
        <p:blipFill>
          <a:blip r:embed="rId3" cstate="print"/>
          <a:srcRect/>
          <a:stretch>
            <a:fillRect/>
          </a:stretch>
        </p:blipFill>
        <p:spPr bwMode="auto">
          <a:xfrm>
            <a:off x="2679432" y="1752600"/>
            <a:ext cx="3785136" cy="2838853"/>
          </a:xfrm>
          <a:prstGeom prst="rect">
            <a:avLst/>
          </a:prstGeom>
          <a:noFill/>
          <a:ln w="9525">
            <a:noFill/>
            <a:miter lim="800000"/>
            <a:headEnd/>
            <a:tailEnd/>
          </a:ln>
        </p:spPr>
      </p:pic>
      <p:sp>
        <p:nvSpPr>
          <p:cNvPr id="2" name="Text Placeholder 3"/>
          <p:cNvSpPr>
            <a:spLocks noGrp="1"/>
          </p:cNvSpPr>
          <p:nvPr>
            <p:ph type="body" idx="1"/>
          </p:nvPr>
        </p:nvSpPr>
        <p:spPr>
          <a:xfrm>
            <a:off x="457200" y="4931665"/>
            <a:ext cx="8229600" cy="353291"/>
          </a:xfrm>
        </p:spPr>
        <p:txBody>
          <a:bodyPr/>
          <a:lstStyle/>
          <a:p>
            <a:r>
              <a:rPr lang="en-US" dirty="0" smtClean="0"/>
              <a:t>Two </a:t>
            </a:r>
            <a:r>
              <a:rPr lang="en-US" dirty="0"/>
              <a:t>scenes from the handscroll Body of a </a:t>
            </a:r>
            <a:r>
              <a:rPr lang="en-US" b="1" dirty="0"/>
              <a:t>Courtesan in Nine Stages </a:t>
            </a:r>
            <a:r>
              <a:rPr lang="en-US" b="1" dirty="0" smtClean="0"/>
              <a:t>of</a:t>
            </a:r>
            <a:endParaRPr lang="en-US" dirty="0"/>
          </a:p>
        </p:txBody>
      </p:sp>
      <p:sp>
        <p:nvSpPr>
          <p:cNvPr id="3" name="Text Placeholder 2"/>
          <p:cNvSpPr>
            <a:spLocks noGrp="1"/>
          </p:cNvSpPr>
          <p:nvPr>
            <p:ph type="body" idx="13"/>
          </p:nvPr>
        </p:nvSpPr>
        <p:spPr>
          <a:xfrm>
            <a:off x="507732" y="5284956"/>
            <a:ext cx="4343400" cy="395331"/>
          </a:xfrm>
        </p:spPr>
        <p:txBody>
          <a:bodyPr/>
          <a:lstStyle/>
          <a:p>
            <a:r>
              <a:rPr lang="en-US" b="1" dirty="0"/>
              <a:t>Decomposition.</a:t>
            </a:r>
            <a:r>
              <a:rPr lang="en-US" dirty="0"/>
              <a:t> 1870s. Ink and color on silk, </a:t>
            </a:r>
          </a:p>
        </p:txBody>
      </p:sp>
      <p:graphicFrame>
        <p:nvGraphicFramePr>
          <p:cNvPr id="8" name="Object 7" descr="Ten inches by sixteen feet five and half inches."/>
          <p:cNvGraphicFramePr>
            <a:graphicFrameLocks noChangeAspect="1"/>
          </p:cNvGraphicFramePr>
          <p:nvPr>
            <p:extLst>
              <p:ext uri="{D42A27DB-BD31-4B8C-83A1-F6EECF244321}">
                <p14:modId xmlns:p14="http://schemas.microsoft.com/office/powerpoint/2010/main" val="3839432847"/>
              </p:ext>
            </p:extLst>
          </p:nvPr>
        </p:nvGraphicFramePr>
        <p:xfrm>
          <a:off x="4724400" y="5360385"/>
          <a:ext cx="1812923" cy="209917"/>
        </p:xfrm>
        <a:graphic>
          <a:graphicData uri="http://schemas.openxmlformats.org/presentationml/2006/ole">
            <mc:AlternateContent xmlns:mc="http://schemas.openxmlformats.org/markup-compatibility/2006">
              <mc:Choice xmlns:v="urn:schemas-microsoft-com:vml" Requires="v">
                <p:oleObj spid="_x0000_s8202" name="Equation" r:id="rId4" imgW="2412720" imgH="279360" progId="Equation.DSMT4">
                  <p:embed/>
                </p:oleObj>
              </mc:Choice>
              <mc:Fallback>
                <p:oleObj name="Equation" r:id="rId4" imgW="2412720" imgH="279360" progId="Equation.DSMT4">
                  <p:embed/>
                  <p:pic>
                    <p:nvPicPr>
                      <p:cNvPr id="0" name=""/>
                      <p:cNvPicPr/>
                      <p:nvPr/>
                    </p:nvPicPr>
                    <p:blipFill>
                      <a:blip r:embed="rId5"/>
                      <a:stretch>
                        <a:fillRect/>
                      </a:stretch>
                    </p:blipFill>
                    <p:spPr>
                      <a:xfrm>
                        <a:off x="4724400" y="5360385"/>
                        <a:ext cx="1812923" cy="209917"/>
                      </a:xfrm>
                      <a:prstGeom prst="rect">
                        <a:avLst/>
                      </a:prstGeom>
                    </p:spPr>
                  </p:pic>
                </p:oleObj>
              </mc:Fallback>
            </mc:AlternateContent>
          </a:graphicData>
        </a:graphic>
      </p:graphicFrame>
      <p:sp>
        <p:nvSpPr>
          <p:cNvPr id="4" name="Text Placeholder 3"/>
          <p:cNvSpPr>
            <a:spLocks noGrp="1"/>
          </p:cNvSpPr>
          <p:nvPr>
            <p:ph type="body" idx="14"/>
          </p:nvPr>
        </p:nvSpPr>
        <p:spPr>
          <a:xfrm>
            <a:off x="6551022" y="5370969"/>
            <a:ext cx="1955532" cy="322398"/>
          </a:xfrm>
        </p:spPr>
        <p:txBody>
          <a:bodyPr/>
          <a:lstStyle/>
          <a:p>
            <a:r>
              <a:rPr lang="en-US" dirty="0"/>
              <a:t>The </a:t>
            </a:r>
            <a:r>
              <a:rPr lang="en-US" dirty="0" smtClean="0"/>
              <a:t>British</a:t>
            </a:r>
            <a:endParaRPr lang="en-US" dirty="0"/>
          </a:p>
        </p:txBody>
      </p:sp>
      <p:sp>
        <p:nvSpPr>
          <p:cNvPr id="5" name="Text Placeholder 4"/>
          <p:cNvSpPr>
            <a:spLocks noGrp="1"/>
          </p:cNvSpPr>
          <p:nvPr>
            <p:ph type="body" idx="15"/>
          </p:nvPr>
        </p:nvSpPr>
        <p:spPr>
          <a:xfrm>
            <a:off x="525712" y="5693367"/>
            <a:ext cx="8161088" cy="395331"/>
          </a:xfrm>
        </p:spPr>
        <p:txBody>
          <a:bodyPr/>
          <a:lstStyle/>
          <a:p>
            <a:r>
              <a:rPr lang="en-US" dirty="0"/>
              <a:t>Museum, London. 2008,3033.1. © The Trustees of the British Museum. </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Contemplating Mortality </a:t>
            </a:r>
            <a:r>
              <a:rPr lang="en-US" sz="2000" b="0" dirty="0" smtClean="0"/>
              <a:t>(4 </a:t>
            </a:r>
            <a:r>
              <a:rPr lang="en-US" sz="2000" b="0" dirty="0"/>
              <a:t>of </a:t>
            </a:r>
            <a:r>
              <a:rPr lang="en-US" sz="2000" b="0" dirty="0" smtClean="0"/>
              <a:t>8)</a:t>
            </a:r>
          </a:p>
        </p:txBody>
      </p:sp>
      <p:sp>
        <p:nvSpPr>
          <p:cNvPr id="57347" name="Content Placeholder 2"/>
          <p:cNvSpPr>
            <a:spLocks noGrp="1"/>
          </p:cNvSpPr>
          <p:nvPr>
            <p:ph type="body" idx="1"/>
          </p:nvPr>
        </p:nvSpPr>
        <p:spPr/>
        <p:txBody>
          <a:bodyPr/>
          <a:lstStyle/>
          <a:p>
            <a:r>
              <a:rPr lang="en-US" smtClean="0"/>
              <a:t>Fascination with death and the thinking of our own mortality was never more all-consuming than it was in the fourteenth century because of the bubonic plague.</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Contemplating Mortality </a:t>
            </a:r>
            <a:r>
              <a:rPr lang="en-US" sz="2000" b="0" dirty="0" smtClean="0"/>
              <a:t>(5 </a:t>
            </a:r>
            <a:r>
              <a:rPr lang="en-US" sz="2000" b="0" dirty="0"/>
              <a:t>of </a:t>
            </a:r>
            <a:r>
              <a:rPr lang="en-US" sz="2000" b="0" dirty="0" smtClean="0"/>
              <a:t>8)</a:t>
            </a:r>
          </a:p>
        </p:txBody>
      </p:sp>
      <p:sp>
        <p:nvSpPr>
          <p:cNvPr id="58371" name="Content Placeholder 2"/>
          <p:cNvSpPr>
            <a:spLocks noGrp="1"/>
          </p:cNvSpPr>
          <p:nvPr>
            <p:ph type="body" idx="1"/>
          </p:nvPr>
        </p:nvSpPr>
        <p:spPr/>
        <p:txBody>
          <a:bodyPr/>
          <a:lstStyle/>
          <a:p>
            <a:r>
              <a:rPr lang="en-US" dirty="0" smtClean="0"/>
              <a:t>The Book of Hours is a good example.</a:t>
            </a:r>
          </a:p>
          <a:p>
            <a:pPr lvl="1"/>
            <a:r>
              <a:rPr lang="en-US" dirty="0" smtClean="0"/>
              <a:t>The images of </a:t>
            </a:r>
            <a:r>
              <a:rPr lang="en-US" b="1" dirty="0" smtClean="0"/>
              <a:t>The Three Living and The Three Dead in the Psalter and Hours of Bonne of Luxembourg </a:t>
            </a:r>
            <a:r>
              <a:rPr lang="en-US" dirty="0" smtClean="0"/>
              <a:t>are an example of what is known as a </a:t>
            </a:r>
            <a:r>
              <a:rPr lang="en-US" b="1" dirty="0" smtClean="0"/>
              <a:t>memento mori.</a:t>
            </a:r>
          </a:p>
          <a:p>
            <a:pPr lvl="2"/>
            <a:r>
              <a:rPr lang="en-US" b="1" dirty="0" smtClean="0"/>
              <a:t>Memento mori</a:t>
            </a:r>
            <a:r>
              <a:rPr lang="en-US" dirty="0" smtClean="0"/>
              <a:t> translates as “remember that you will die.”</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fr-FR" dirty="0" smtClean="0"/>
              <a:t>Figure </a:t>
            </a:r>
            <a:r>
              <a:rPr lang="fr-FR" dirty="0"/>
              <a:t>22-11 Jean Le Noir</a:t>
            </a:r>
            <a:endParaRPr lang="en-US" dirty="0" smtClean="0"/>
          </a:p>
        </p:txBody>
      </p:sp>
      <p:pic>
        <p:nvPicPr>
          <p:cNvPr id="59395" name="Picture 2" descr="Open book with images on both the facing pages, each featuring 3 figures. The figure on the left shows 3 well dressed young men on horseback. The figure on the right shows 3 standing skeletons in tattered clothing. The pages also feature illuminated text in Latin and elaborate leafy branches bordering the text and images."/>
          <p:cNvPicPr>
            <a:picLocks noChangeAspect="1"/>
          </p:cNvPicPr>
          <p:nvPr/>
        </p:nvPicPr>
        <p:blipFill>
          <a:blip r:embed="rId3" cstate="print"/>
          <a:srcRect/>
          <a:stretch>
            <a:fillRect/>
          </a:stretch>
        </p:blipFill>
        <p:spPr bwMode="auto">
          <a:xfrm>
            <a:off x="2584803" y="1814760"/>
            <a:ext cx="3974393" cy="2980795"/>
          </a:xfrm>
          <a:prstGeom prst="rect">
            <a:avLst/>
          </a:prstGeom>
          <a:noFill/>
          <a:ln w="9525">
            <a:noFill/>
            <a:miter lim="800000"/>
            <a:headEnd/>
            <a:tailEnd/>
          </a:ln>
        </p:spPr>
      </p:pic>
      <p:sp>
        <p:nvSpPr>
          <p:cNvPr id="2" name="Text Placeholder 3"/>
          <p:cNvSpPr>
            <a:spLocks noGrp="1"/>
          </p:cNvSpPr>
          <p:nvPr>
            <p:ph type="body" idx="1"/>
          </p:nvPr>
        </p:nvSpPr>
        <p:spPr>
          <a:xfrm>
            <a:off x="457200" y="4953001"/>
            <a:ext cx="8458200" cy="609600"/>
          </a:xfrm>
        </p:spPr>
        <p:txBody>
          <a:bodyPr/>
          <a:lstStyle/>
          <a:p>
            <a:r>
              <a:rPr lang="en-US" dirty="0" smtClean="0"/>
              <a:t>Pages </a:t>
            </a:r>
            <a:r>
              <a:rPr lang="en-US" dirty="0"/>
              <a:t>with </a:t>
            </a:r>
            <a:r>
              <a:rPr lang="en-US" b="1" dirty="0"/>
              <a:t>The Three Living (left) and The Three Dead </a:t>
            </a:r>
            <a:r>
              <a:rPr lang="en-US" dirty="0"/>
              <a:t>(right), from</a:t>
            </a:r>
            <a:r>
              <a:rPr lang="en-US" b="1" dirty="0"/>
              <a:t> the Psalter and Hours of Bonne of Luxembourg, Duchess of Normandy</a:t>
            </a:r>
            <a:r>
              <a:rPr lang="en-US" dirty="0" smtClean="0"/>
              <a:t>. Before </a:t>
            </a:r>
            <a:r>
              <a:rPr lang="en-US" dirty="0"/>
              <a:t>1349. Grisaille, color, </a:t>
            </a:r>
          </a:p>
        </p:txBody>
      </p:sp>
      <p:sp>
        <p:nvSpPr>
          <p:cNvPr id="3" name="Text Placeholder 2"/>
          <p:cNvSpPr>
            <a:spLocks noGrp="1"/>
          </p:cNvSpPr>
          <p:nvPr>
            <p:ph type="body" idx="13"/>
          </p:nvPr>
        </p:nvSpPr>
        <p:spPr>
          <a:xfrm>
            <a:off x="483704" y="5493144"/>
            <a:ext cx="2895600" cy="304799"/>
          </a:xfrm>
        </p:spPr>
        <p:txBody>
          <a:bodyPr/>
          <a:lstStyle/>
          <a:p>
            <a:r>
              <a:rPr lang="en-US" dirty="0"/>
              <a:t>gilt, and brown ink on </a:t>
            </a:r>
            <a:r>
              <a:rPr lang="en-US" dirty="0" smtClean="0"/>
              <a:t>vellum</a:t>
            </a:r>
            <a:endParaRPr lang="en-US" dirty="0"/>
          </a:p>
        </p:txBody>
      </p:sp>
      <p:graphicFrame>
        <p:nvGraphicFramePr>
          <p:cNvPr id="8" name="Object 7" descr="Five and three sixteen by seven and eleven sixteenth inches."/>
          <p:cNvGraphicFramePr>
            <a:graphicFrameLocks noChangeAspect="1"/>
          </p:cNvGraphicFramePr>
          <p:nvPr>
            <p:extLst>
              <p:ext uri="{D42A27DB-BD31-4B8C-83A1-F6EECF244321}">
                <p14:modId xmlns:p14="http://schemas.microsoft.com/office/powerpoint/2010/main" val="912184686"/>
              </p:ext>
            </p:extLst>
          </p:nvPr>
        </p:nvGraphicFramePr>
        <p:xfrm>
          <a:off x="3284842" y="5518337"/>
          <a:ext cx="1908340" cy="209917"/>
        </p:xfrm>
        <a:graphic>
          <a:graphicData uri="http://schemas.openxmlformats.org/presentationml/2006/ole">
            <mc:AlternateContent xmlns:mc="http://schemas.openxmlformats.org/markup-compatibility/2006">
              <mc:Choice xmlns:v="urn:schemas-microsoft-com:vml" Requires="v">
                <p:oleObj spid="_x0000_s9226" name="Equation" r:id="rId4" imgW="2539800" imgH="279360" progId="Equation.DSMT4">
                  <p:embed/>
                </p:oleObj>
              </mc:Choice>
              <mc:Fallback>
                <p:oleObj name="Equation" r:id="rId4" imgW="2539800" imgH="279360" progId="Equation.DSMT4">
                  <p:embed/>
                  <p:pic>
                    <p:nvPicPr>
                      <p:cNvPr id="0" name=""/>
                      <p:cNvPicPr/>
                      <p:nvPr/>
                    </p:nvPicPr>
                    <p:blipFill>
                      <a:blip r:embed="rId5"/>
                      <a:stretch>
                        <a:fillRect/>
                      </a:stretch>
                    </p:blipFill>
                    <p:spPr>
                      <a:xfrm>
                        <a:off x="3284842" y="5518337"/>
                        <a:ext cx="1908340" cy="209917"/>
                      </a:xfrm>
                      <a:prstGeom prst="rect">
                        <a:avLst/>
                      </a:prstGeom>
                    </p:spPr>
                  </p:pic>
                </p:oleObj>
              </mc:Fallback>
            </mc:AlternateContent>
          </a:graphicData>
        </a:graphic>
      </p:graphicFrame>
      <p:sp>
        <p:nvSpPr>
          <p:cNvPr id="4" name="Text Placeholder 3"/>
          <p:cNvSpPr>
            <a:spLocks noGrp="1"/>
          </p:cNvSpPr>
          <p:nvPr>
            <p:ph type="body" idx="14"/>
          </p:nvPr>
        </p:nvSpPr>
        <p:spPr>
          <a:xfrm>
            <a:off x="5257800" y="5496457"/>
            <a:ext cx="3276599" cy="304799"/>
          </a:xfrm>
        </p:spPr>
        <p:txBody>
          <a:bodyPr/>
          <a:lstStyle/>
          <a:p>
            <a:r>
              <a:rPr lang="en-US" dirty="0" smtClean="0"/>
              <a:t>in</a:t>
            </a:r>
            <a:r>
              <a:rPr lang="en-US" dirty="0"/>
              <a:t>. opened. </a:t>
            </a:r>
            <a:r>
              <a:rPr lang="en-US" dirty="0" smtClean="0"/>
              <a:t>Metropolitan</a:t>
            </a:r>
            <a:endParaRPr lang="en-US" dirty="0"/>
          </a:p>
        </p:txBody>
      </p:sp>
      <p:sp>
        <p:nvSpPr>
          <p:cNvPr id="5" name="Text Placeholder 4"/>
          <p:cNvSpPr>
            <a:spLocks noGrp="1"/>
          </p:cNvSpPr>
          <p:nvPr>
            <p:ph type="body" idx="15"/>
          </p:nvPr>
        </p:nvSpPr>
        <p:spPr>
          <a:xfrm>
            <a:off x="458652" y="5943600"/>
            <a:ext cx="7772399" cy="395331"/>
          </a:xfrm>
        </p:spPr>
        <p:txBody>
          <a:bodyPr/>
          <a:lstStyle/>
          <a:p>
            <a:r>
              <a:rPr lang="en-US" dirty="0"/>
              <a:t>Museum of Art, New York. Cloisters Collection, 1969.86 © 2015. Image copyright Metropolitan Museum of Art/Art Resource/Scala, Florence. </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Contemplating Mortality </a:t>
            </a:r>
            <a:r>
              <a:rPr lang="en-US" sz="2000" b="0" dirty="0" smtClean="0"/>
              <a:t>(6 </a:t>
            </a:r>
            <a:r>
              <a:rPr lang="en-US" sz="2000" b="0" dirty="0"/>
              <a:t>of </a:t>
            </a:r>
            <a:r>
              <a:rPr lang="en-US" sz="2000" b="0" dirty="0" smtClean="0"/>
              <a:t>8)</a:t>
            </a:r>
          </a:p>
        </p:txBody>
      </p:sp>
      <p:sp>
        <p:nvSpPr>
          <p:cNvPr id="60419" name="Content Placeholder 2"/>
          <p:cNvSpPr>
            <a:spLocks noGrp="1"/>
          </p:cNvSpPr>
          <p:nvPr>
            <p:ph type="body" idx="1"/>
          </p:nvPr>
        </p:nvSpPr>
        <p:spPr/>
        <p:txBody>
          <a:bodyPr/>
          <a:lstStyle/>
          <a:p>
            <a:r>
              <a:rPr lang="en-US" dirty="0" smtClean="0"/>
              <a:t>Nicolas Poussin’s The Shepherds of Arcadia is another example of </a:t>
            </a:r>
            <a:r>
              <a:rPr lang="en-US" b="1" dirty="0" smtClean="0"/>
              <a:t>memento mori </a:t>
            </a:r>
            <a:r>
              <a:rPr lang="en-US" dirty="0" smtClean="0"/>
              <a:t>and a directive to lead a virtuous, even ascetic life.</a:t>
            </a:r>
          </a:p>
          <a:p>
            <a:r>
              <a:rPr lang="en-US" dirty="0" smtClean="0"/>
              <a:t>Vanitas paintings such as </a:t>
            </a:r>
            <a:r>
              <a:rPr lang="en-US" b="1" dirty="0" smtClean="0"/>
              <a:t>Still Life </a:t>
            </a:r>
            <a:r>
              <a:rPr lang="en-US" dirty="0" smtClean="0"/>
              <a:t>with </a:t>
            </a:r>
            <a:r>
              <a:rPr lang="en-US" b="1" dirty="0" smtClean="0"/>
              <a:t>Lobster</a:t>
            </a:r>
            <a:r>
              <a:rPr lang="en-US" dirty="0" smtClean="0"/>
              <a:t> by Jan de Heem are also examples of the </a:t>
            </a:r>
            <a:r>
              <a:rPr lang="en-US" b="1" dirty="0" smtClean="0"/>
              <a:t>memento mori </a:t>
            </a:r>
            <a:r>
              <a:rPr lang="en-US" dirty="0" smtClean="0"/>
              <a:t>tradition because their models were dead specimens.</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sz="3000" dirty="0" smtClean="0"/>
              <a:t>Figure </a:t>
            </a:r>
            <a:r>
              <a:rPr lang="en-US" sz="3000" dirty="0"/>
              <a:t>22-12 Nicolas Poussin, The Shepherds of Arcadia (a.k.a. Et in Arcadia Ego), </a:t>
            </a:r>
            <a:r>
              <a:rPr lang="en-US" sz="3000" dirty="0" smtClean="0"/>
              <a:t>1638-39</a:t>
            </a:r>
          </a:p>
        </p:txBody>
      </p:sp>
      <p:pic>
        <p:nvPicPr>
          <p:cNvPr id="61443" name="Picture 2" descr="Painting of 3 men and standing at a rectangular stone structure with a woman standing nearby at the far right. All 3 men wear togas of different colors and hold long staffs. The man on the far stands leaning against the structure. The man next to him kneels before the center of the structure, touching it with his finger. The third man stands at the structure’s right corner, looking at the woman and pointing to the structure. The woman stands in a flowing gown with her left hand on her hip and the other hand on the back of the man who looks at her."/>
          <p:cNvPicPr>
            <a:picLocks noChangeAspect="1"/>
          </p:cNvPicPr>
          <p:nvPr/>
        </p:nvPicPr>
        <p:blipFill>
          <a:blip r:embed="rId3" cstate="print"/>
          <a:srcRect/>
          <a:stretch>
            <a:fillRect/>
          </a:stretch>
        </p:blipFill>
        <p:spPr bwMode="auto">
          <a:xfrm>
            <a:off x="2679432" y="1676400"/>
            <a:ext cx="3785136" cy="2838853"/>
          </a:xfrm>
          <a:prstGeom prst="rect">
            <a:avLst/>
          </a:prstGeom>
          <a:noFill/>
          <a:ln w="9525">
            <a:noFill/>
            <a:miter lim="800000"/>
            <a:headEnd/>
            <a:tailEnd/>
          </a:ln>
        </p:spPr>
      </p:pic>
      <p:sp>
        <p:nvSpPr>
          <p:cNvPr id="2" name="Text Placeholder 3"/>
          <p:cNvSpPr>
            <a:spLocks noGrp="1"/>
          </p:cNvSpPr>
          <p:nvPr>
            <p:ph type="body" idx="1"/>
          </p:nvPr>
        </p:nvSpPr>
        <p:spPr>
          <a:xfrm>
            <a:off x="457200" y="5271178"/>
            <a:ext cx="1524000" cy="395331"/>
          </a:xfrm>
        </p:spPr>
        <p:txBody>
          <a:bodyPr/>
          <a:lstStyle/>
          <a:p>
            <a:r>
              <a:rPr lang="en-US" dirty="0" smtClean="0"/>
              <a:t>Oil </a:t>
            </a:r>
            <a:r>
              <a:rPr lang="en-US" dirty="0"/>
              <a:t>on canvas, </a:t>
            </a:r>
          </a:p>
        </p:txBody>
      </p:sp>
      <p:graphicFrame>
        <p:nvGraphicFramePr>
          <p:cNvPr id="8" name="Object 7" descr="Thirty three and half by fourty seven and five eighth inches."/>
          <p:cNvGraphicFramePr>
            <a:graphicFrameLocks noChangeAspect="1"/>
          </p:cNvGraphicFramePr>
          <p:nvPr>
            <p:extLst>
              <p:ext uri="{D42A27DB-BD31-4B8C-83A1-F6EECF244321}">
                <p14:modId xmlns:p14="http://schemas.microsoft.com/office/powerpoint/2010/main" val="3466369501"/>
              </p:ext>
            </p:extLst>
          </p:nvPr>
        </p:nvGraphicFramePr>
        <p:xfrm>
          <a:off x="1905000" y="5363885"/>
          <a:ext cx="2061006" cy="209917"/>
        </p:xfrm>
        <a:graphic>
          <a:graphicData uri="http://schemas.openxmlformats.org/presentationml/2006/ole">
            <mc:AlternateContent xmlns:mc="http://schemas.openxmlformats.org/markup-compatibility/2006">
              <mc:Choice xmlns:v="urn:schemas-microsoft-com:vml" Requires="v">
                <p:oleObj spid="_x0000_s10251" name="Equation" r:id="rId4" imgW="2743200" imgH="279360" progId="Equation.DSMT4">
                  <p:embed/>
                </p:oleObj>
              </mc:Choice>
              <mc:Fallback>
                <p:oleObj name="Equation" r:id="rId4" imgW="2743200" imgH="279360" progId="Equation.DSMT4">
                  <p:embed/>
                  <p:pic>
                    <p:nvPicPr>
                      <p:cNvPr id="0" name=""/>
                      <p:cNvPicPr/>
                      <p:nvPr/>
                    </p:nvPicPr>
                    <p:blipFill>
                      <a:blip r:embed="rId5"/>
                      <a:stretch>
                        <a:fillRect/>
                      </a:stretch>
                    </p:blipFill>
                    <p:spPr>
                      <a:xfrm>
                        <a:off x="1905000" y="5363885"/>
                        <a:ext cx="2061006" cy="209917"/>
                      </a:xfrm>
                      <a:prstGeom prst="rect">
                        <a:avLst/>
                      </a:prstGeom>
                    </p:spPr>
                  </p:pic>
                </p:oleObj>
              </mc:Fallback>
            </mc:AlternateContent>
          </a:graphicData>
        </a:graphic>
      </p:graphicFrame>
      <p:sp>
        <p:nvSpPr>
          <p:cNvPr id="3" name="Text Placeholder 2"/>
          <p:cNvSpPr>
            <a:spLocks noGrp="1"/>
          </p:cNvSpPr>
          <p:nvPr>
            <p:ph type="body" idx="13"/>
          </p:nvPr>
        </p:nvSpPr>
        <p:spPr>
          <a:xfrm>
            <a:off x="3966006" y="5261239"/>
            <a:ext cx="4568394" cy="395331"/>
          </a:xfrm>
        </p:spPr>
        <p:txBody>
          <a:bodyPr/>
          <a:lstStyle/>
          <a:p>
            <a:r>
              <a:rPr lang="en-US" dirty="0" smtClean="0"/>
              <a:t>Musée </a:t>
            </a:r>
            <a:r>
              <a:rPr lang="en-US" dirty="0"/>
              <a:t>du Louvre, Paris. Inv. I</a:t>
            </a:r>
            <a:r>
              <a:rPr lang="en-US" sz="100" dirty="0"/>
              <a:t> </a:t>
            </a:r>
            <a:r>
              <a:rPr lang="en-US" dirty="0"/>
              <a:t>N</a:t>
            </a:r>
            <a:r>
              <a:rPr lang="en-US" sz="100" dirty="0"/>
              <a:t> </a:t>
            </a:r>
            <a:r>
              <a:rPr lang="en-US" dirty="0"/>
              <a:t>V7300. Photo </a:t>
            </a:r>
            <a:r>
              <a:rPr lang="en-US" dirty="0" smtClean="0"/>
              <a:t>©</a:t>
            </a:r>
            <a:endParaRPr lang="en-US" dirty="0"/>
          </a:p>
        </p:txBody>
      </p:sp>
      <p:sp>
        <p:nvSpPr>
          <p:cNvPr id="4" name="Text Placeholder 3"/>
          <p:cNvSpPr>
            <a:spLocks noGrp="1"/>
          </p:cNvSpPr>
          <p:nvPr>
            <p:ph type="body" idx="14"/>
          </p:nvPr>
        </p:nvSpPr>
        <p:spPr>
          <a:xfrm>
            <a:off x="457200" y="5624469"/>
            <a:ext cx="8077200" cy="395331"/>
          </a:xfrm>
        </p:spPr>
        <p:txBody>
          <a:bodyPr/>
          <a:lstStyle/>
          <a:p>
            <a:r>
              <a:rPr lang="en-US" dirty="0"/>
              <a:t>Musée du Louvre, Dist. R</a:t>
            </a:r>
            <a:r>
              <a:rPr lang="en-US" sz="100" dirty="0"/>
              <a:t> </a:t>
            </a:r>
            <a:r>
              <a:rPr lang="en-US" dirty="0"/>
              <a:t>M</a:t>
            </a:r>
            <a:r>
              <a:rPr lang="en-US" sz="100" dirty="0"/>
              <a:t> </a:t>
            </a:r>
            <a:r>
              <a:rPr lang="en-US" dirty="0"/>
              <a:t>N-Grand Palais/</a:t>
            </a:r>
            <a:r>
              <a:rPr lang="en-US" dirty="0" err="1"/>
              <a:t>Angèle</a:t>
            </a:r>
            <a:r>
              <a:rPr lang="en-US" dirty="0"/>
              <a:t> Dequier. </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dirty="0" smtClean="0"/>
              <a:t>Figure </a:t>
            </a:r>
            <a:r>
              <a:rPr lang="en-US" dirty="0"/>
              <a:t>22-13 Jan de Heem, Still Life with Lobster, late </a:t>
            </a:r>
            <a:r>
              <a:rPr lang="en-US" dirty="0" smtClean="0"/>
              <a:t>1640s</a:t>
            </a:r>
          </a:p>
        </p:txBody>
      </p:sp>
      <p:pic>
        <p:nvPicPr>
          <p:cNvPr id="62467" name="Picture 2" descr="Painting of a bright colored lobster on a plate, which is one of many objects resting on a table that is partially covered by a tablecloth. A large basket of grapes, plums, cherries, and peaches stands behind the lobster, as does an empty glass vase and a mostly empty glass flute with a small bit of red liquid at the bottom. A raised metal plate lies on its side to the left of the lobster, on the part of the table that is uncovered by the tablecloth. A plate of grapes and a partially peeled orange sits in front of the lobster plate, and a roll of bread and 2 orange wedges lie on the table to its right."/>
          <p:cNvPicPr>
            <a:picLocks noChangeAspect="1"/>
          </p:cNvPicPr>
          <p:nvPr/>
        </p:nvPicPr>
        <p:blipFill>
          <a:blip r:embed="rId3" cstate="print"/>
          <a:srcRect/>
          <a:stretch>
            <a:fillRect/>
          </a:stretch>
        </p:blipFill>
        <p:spPr bwMode="auto">
          <a:xfrm>
            <a:off x="2851483" y="2138612"/>
            <a:ext cx="3441033" cy="2580775"/>
          </a:xfrm>
          <a:prstGeom prst="rect">
            <a:avLst/>
          </a:prstGeom>
          <a:noFill/>
          <a:ln w="9525">
            <a:noFill/>
            <a:miter lim="800000"/>
            <a:headEnd/>
            <a:tailEnd/>
          </a:ln>
        </p:spPr>
      </p:pic>
      <p:sp>
        <p:nvSpPr>
          <p:cNvPr id="2" name="Text Placeholder 3"/>
          <p:cNvSpPr>
            <a:spLocks noGrp="1"/>
          </p:cNvSpPr>
          <p:nvPr>
            <p:ph type="body" idx="1"/>
          </p:nvPr>
        </p:nvSpPr>
        <p:spPr>
          <a:xfrm>
            <a:off x="457200" y="5368249"/>
            <a:ext cx="1524000" cy="395331"/>
          </a:xfrm>
        </p:spPr>
        <p:txBody>
          <a:bodyPr/>
          <a:lstStyle/>
          <a:p>
            <a:r>
              <a:rPr lang="en-US" dirty="0" smtClean="0"/>
              <a:t>Oil </a:t>
            </a:r>
            <a:r>
              <a:rPr lang="en-US" dirty="0"/>
              <a:t>on canvas, </a:t>
            </a:r>
          </a:p>
        </p:txBody>
      </p:sp>
      <p:graphicFrame>
        <p:nvGraphicFramePr>
          <p:cNvPr id="8" name="Object 7" descr="Twenty five and one eighth by thirty three and one fourth inches."/>
          <p:cNvGraphicFramePr>
            <a:graphicFrameLocks noChangeAspect="1"/>
          </p:cNvGraphicFramePr>
          <p:nvPr>
            <p:extLst>
              <p:ext uri="{D42A27DB-BD31-4B8C-83A1-F6EECF244321}">
                <p14:modId xmlns:p14="http://schemas.microsoft.com/office/powerpoint/2010/main" val="3365787746"/>
              </p:ext>
            </p:extLst>
          </p:nvPr>
        </p:nvGraphicFramePr>
        <p:xfrm>
          <a:off x="1981200" y="5468149"/>
          <a:ext cx="2022840" cy="209917"/>
        </p:xfrm>
        <a:graphic>
          <a:graphicData uri="http://schemas.openxmlformats.org/presentationml/2006/ole">
            <mc:AlternateContent xmlns:mc="http://schemas.openxmlformats.org/markup-compatibility/2006">
              <mc:Choice xmlns:v="urn:schemas-microsoft-com:vml" Requires="v">
                <p:oleObj spid="_x0000_s11274" name="Equation" r:id="rId4" imgW="2692080" imgH="279360" progId="Equation.DSMT4">
                  <p:embed/>
                </p:oleObj>
              </mc:Choice>
              <mc:Fallback>
                <p:oleObj name="Equation" r:id="rId4" imgW="2692080" imgH="279360" progId="Equation.DSMT4">
                  <p:embed/>
                  <p:pic>
                    <p:nvPicPr>
                      <p:cNvPr id="0" name=""/>
                      <p:cNvPicPr/>
                      <p:nvPr/>
                    </p:nvPicPr>
                    <p:blipFill>
                      <a:blip r:embed="rId5"/>
                      <a:stretch>
                        <a:fillRect/>
                      </a:stretch>
                    </p:blipFill>
                    <p:spPr>
                      <a:xfrm>
                        <a:off x="1981200" y="5468149"/>
                        <a:ext cx="2022840" cy="209917"/>
                      </a:xfrm>
                      <a:prstGeom prst="rect">
                        <a:avLst/>
                      </a:prstGeom>
                    </p:spPr>
                  </p:pic>
                </p:oleObj>
              </mc:Fallback>
            </mc:AlternateContent>
          </a:graphicData>
        </a:graphic>
      </p:graphicFrame>
      <p:sp>
        <p:nvSpPr>
          <p:cNvPr id="3" name="Text Placeholder 2"/>
          <p:cNvSpPr>
            <a:spLocks noGrp="1"/>
          </p:cNvSpPr>
          <p:nvPr>
            <p:ph type="body" idx="13"/>
          </p:nvPr>
        </p:nvSpPr>
        <p:spPr>
          <a:xfrm>
            <a:off x="4027231" y="5404692"/>
            <a:ext cx="4583369" cy="395331"/>
          </a:xfrm>
        </p:spPr>
        <p:txBody>
          <a:bodyPr/>
          <a:lstStyle/>
          <a:p>
            <a:r>
              <a:rPr lang="en-US" dirty="0" smtClean="0"/>
              <a:t>Toledo </a:t>
            </a:r>
            <a:r>
              <a:rPr lang="en-US" dirty="0"/>
              <a:t>Museum of Art, Toledo, Ohio. </a:t>
            </a:r>
            <a:r>
              <a:rPr lang="en-US" dirty="0" smtClean="0"/>
              <a:t>Purchased</a:t>
            </a:r>
            <a:endParaRPr lang="en-US" dirty="0"/>
          </a:p>
        </p:txBody>
      </p:sp>
      <p:sp>
        <p:nvSpPr>
          <p:cNvPr id="4" name="Text Placeholder 3"/>
          <p:cNvSpPr>
            <a:spLocks noGrp="1"/>
          </p:cNvSpPr>
          <p:nvPr>
            <p:ph type="body" idx="14"/>
          </p:nvPr>
        </p:nvSpPr>
        <p:spPr>
          <a:xfrm>
            <a:off x="457200" y="5732685"/>
            <a:ext cx="8305800" cy="515715"/>
          </a:xfrm>
        </p:spPr>
        <p:txBody>
          <a:bodyPr/>
          <a:lstStyle/>
          <a:p>
            <a:r>
              <a:rPr lang="en-US" dirty="0"/>
              <a:t>with funds from the Libbey Endowment. Gift of Edward Drummond Libbey, 1952.25. Photo: Photography Incorporated, Toledo</a:t>
            </a:r>
            <a:r>
              <a:rPr lang="en-US" dirty="0" smtClean="0"/>
              <a:t>.</a:t>
            </a:r>
            <a:endParaRPr lang="en-US"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Contemplating Mortality </a:t>
            </a:r>
            <a:r>
              <a:rPr lang="en-US" sz="2000" b="0" dirty="0" smtClean="0"/>
              <a:t>(7 </a:t>
            </a:r>
            <a:r>
              <a:rPr lang="en-US" sz="2000" b="0" dirty="0"/>
              <a:t>of </a:t>
            </a:r>
            <a:r>
              <a:rPr lang="en-US" sz="2000" b="0" dirty="0" smtClean="0"/>
              <a:t>8)</a:t>
            </a:r>
          </a:p>
        </p:txBody>
      </p:sp>
      <p:sp>
        <p:nvSpPr>
          <p:cNvPr id="63491" name="Content Placeholder 2"/>
          <p:cNvSpPr>
            <a:spLocks noGrp="1"/>
          </p:cNvSpPr>
          <p:nvPr>
            <p:ph type="body" idx="1"/>
          </p:nvPr>
        </p:nvSpPr>
        <p:spPr/>
        <p:txBody>
          <a:bodyPr/>
          <a:lstStyle/>
          <a:p>
            <a:r>
              <a:rPr lang="en-US" dirty="0" smtClean="0"/>
              <a:t>Still-life arrangements of flowers were among Robert Mapplethorpe’s favorite subjects.</a:t>
            </a:r>
          </a:p>
          <a:p>
            <a:pPr lvl="1"/>
            <a:r>
              <a:rPr lang="en-US" b="1" dirty="0" smtClean="0"/>
              <a:t>Calla Lily </a:t>
            </a:r>
            <a:r>
              <a:rPr lang="en-US" dirty="0" smtClean="0"/>
              <a:t>was shot in 1986, the same year that Mapplethorpe was diagnosed with AIDS and during the height of the AIDS contagion.</a:t>
            </a:r>
          </a:p>
          <a:p>
            <a:pPr lvl="1"/>
            <a:r>
              <a:rPr lang="en-US" dirty="0" smtClean="0"/>
              <a:t>It is also considered </a:t>
            </a:r>
            <a:r>
              <a:rPr lang="en-US" b="1" dirty="0" smtClean="0"/>
              <a:t>momento mori.</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Contemplating Mortality </a:t>
            </a:r>
            <a:r>
              <a:rPr lang="en-US" sz="2000" b="0" dirty="0" smtClean="0"/>
              <a:t>(8 </a:t>
            </a:r>
            <a:r>
              <a:rPr lang="en-US" sz="2000" b="0" dirty="0"/>
              <a:t>of </a:t>
            </a:r>
            <a:r>
              <a:rPr lang="en-US" sz="2000" b="0" dirty="0" smtClean="0"/>
              <a:t>8)</a:t>
            </a:r>
          </a:p>
        </p:txBody>
      </p:sp>
      <p:sp>
        <p:nvSpPr>
          <p:cNvPr id="64515" name="Content Placeholder 2"/>
          <p:cNvSpPr>
            <a:spLocks noGrp="1"/>
          </p:cNvSpPr>
          <p:nvPr>
            <p:ph type="body" idx="1"/>
          </p:nvPr>
        </p:nvSpPr>
        <p:spPr/>
        <p:txBody>
          <a:bodyPr/>
          <a:lstStyle/>
          <a:p>
            <a:r>
              <a:rPr lang="en-US" dirty="0" smtClean="0"/>
              <a:t>Still-life arrangements of flowers were among Robert Mapplethorpe’s favorite subjects.</a:t>
            </a:r>
          </a:p>
          <a:p>
            <a:pPr lvl="1"/>
            <a:r>
              <a:rPr lang="en-US" dirty="0" smtClean="0"/>
              <a:t>He invokes the battle for life in the midst of the dark of death-a spiritual strength in the face of AIDS.</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smtClean="0"/>
              <a:t>Figure 22-14 Robert Mapplethorpe, Calla Lily, 1986</a:t>
            </a:r>
            <a:endParaRPr lang="en-US" dirty="0" smtClean="0"/>
          </a:p>
        </p:txBody>
      </p:sp>
      <p:pic>
        <p:nvPicPr>
          <p:cNvPr id="65539" name="Picture 2" descr="Black and white photograph of an inverted, bell shaped flower that curves slightly downward from the photograph’s upper edge and hangs over a flat surface. Light hits the flat surface from above, causing the flower to cast a shadow."/>
          <p:cNvPicPr>
            <a:picLocks noChangeAspect="1"/>
          </p:cNvPicPr>
          <p:nvPr/>
        </p:nvPicPr>
        <p:blipFill>
          <a:blip r:embed="rId3"/>
          <a:srcRect/>
          <a:stretch>
            <a:fillRect/>
          </a:stretch>
        </p:blipFill>
        <p:spPr bwMode="auto">
          <a:xfrm>
            <a:off x="2667000" y="1708020"/>
            <a:ext cx="4163650" cy="3122738"/>
          </a:xfrm>
          <a:prstGeom prst="rect">
            <a:avLst/>
          </a:prstGeom>
          <a:noFill/>
          <a:ln w="9525">
            <a:noFill/>
            <a:miter lim="800000"/>
            <a:headEnd/>
            <a:tailEnd/>
          </a:ln>
        </p:spPr>
      </p:pic>
      <p:sp>
        <p:nvSpPr>
          <p:cNvPr id="2" name="Text Placeholder 3"/>
          <p:cNvSpPr>
            <a:spLocks noGrp="1"/>
          </p:cNvSpPr>
          <p:nvPr>
            <p:ph type="body" idx="1"/>
          </p:nvPr>
        </p:nvSpPr>
        <p:spPr>
          <a:xfrm>
            <a:off x="457200" y="5374638"/>
            <a:ext cx="1905000" cy="395331"/>
          </a:xfrm>
        </p:spPr>
        <p:txBody>
          <a:bodyPr/>
          <a:lstStyle/>
          <a:p>
            <a:r>
              <a:rPr lang="en-US" dirty="0" smtClean="0"/>
              <a:t>Gelatin silver print, </a:t>
            </a:r>
            <a:endParaRPr lang="en-US" dirty="0"/>
          </a:p>
        </p:txBody>
      </p:sp>
      <p:graphicFrame>
        <p:nvGraphicFramePr>
          <p:cNvPr id="10" name="Object 9" descr="Nineteen and one fourth by nineteen and three eighth inches."/>
          <p:cNvGraphicFramePr>
            <a:graphicFrameLocks noChangeAspect="1"/>
          </p:cNvGraphicFramePr>
          <p:nvPr>
            <p:extLst>
              <p:ext uri="{D42A27DB-BD31-4B8C-83A1-F6EECF244321}">
                <p14:modId xmlns:p14="http://schemas.microsoft.com/office/powerpoint/2010/main" val="527039159"/>
              </p:ext>
            </p:extLst>
          </p:nvPr>
        </p:nvGraphicFramePr>
        <p:xfrm>
          <a:off x="2286000" y="5467344"/>
          <a:ext cx="2013298" cy="209917"/>
        </p:xfrm>
        <a:graphic>
          <a:graphicData uri="http://schemas.openxmlformats.org/presentationml/2006/ole">
            <mc:AlternateContent xmlns:mc="http://schemas.openxmlformats.org/markup-compatibility/2006">
              <mc:Choice xmlns:v="urn:schemas-microsoft-com:vml" Requires="v">
                <p:oleObj spid="_x0000_s12298" name="Equation" r:id="rId4" imgW="2679480" imgH="279360" progId="Equation.DSMT4">
                  <p:embed/>
                </p:oleObj>
              </mc:Choice>
              <mc:Fallback>
                <p:oleObj name="Equation" r:id="rId4" imgW="2679480" imgH="279360" progId="Equation.DSMT4">
                  <p:embed/>
                  <p:pic>
                    <p:nvPicPr>
                      <p:cNvPr id="0" name=""/>
                      <p:cNvPicPr/>
                      <p:nvPr/>
                    </p:nvPicPr>
                    <p:blipFill>
                      <a:blip r:embed="rId5"/>
                      <a:stretch>
                        <a:fillRect/>
                      </a:stretch>
                    </p:blipFill>
                    <p:spPr>
                      <a:xfrm>
                        <a:off x="2286000" y="5467344"/>
                        <a:ext cx="2013298" cy="209917"/>
                      </a:xfrm>
                      <a:prstGeom prst="rect">
                        <a:avLst/>
                      </a:prstGeom>
                    </p:spPr>
                  </p:pic>
                </p:oleObj>
              </mc:Fallback>
            </mc:AlternateContent>
          </a:graphicData>
        </a:graphic>
      </p:graphicFrame>
      <p:sp>
        <p:nvSpPr>
          <p:cNvPr id="5" name="Text Placeholder 4"/>
          <p:cNvSpPr>
            <a:spLocks noGrp="1"/>
          </p:cNvSpPr>
          <p:nvPr>
            <p:ph type="body" idx="13"/>
          </p:nvPr>
        </p:nvSpPr>
        <p:spPr>
          <a:xfrm>
            <a:off x="4335741" y="5375666"/>
            <a:ext cx="4122459" cy="395331"/>
          </a:xfrm>
        </p:spPr>
        <p:txBody>
          <a:bodyPr/>
          <a:lstStyle/>
          <a:p>
            <a:r>
              <a:rPr lang="en-US" dirty="0" smtClean="0"/>
              <a:t>Solomon </a:t>
            </a:r>
            <a:r>
              <a:rPr lang="en-US" dirty="0"/>
              <a:t>R. Guggenheim Museum, </a:t>
            </a:r>
            <a:r>
              <a:rPr lang="en-US" dirty="0" smtClean="0"/>
              <a:t>New</a:t>
            </a:r>
            <a:endParaRPr lang="en-US" dirty="0"/>
          </a:p>
        </p:txBody>
      </p:sp>
      <p:sp>
        <p:nvSpPr>
          <p:cNvPr id="6" name="Text Placeholder 5"/>
          <p:cNvSpPr>
            <a:spLocks noGrp="1"/>
          </p:cNvSpPr>
          <p:nvPr>
            <p:ph type="body" idx="14"/>
          </p:nvPr>
        </p:nvSpPr>
        <p:spPr>
          <a:xfrm>
            <a:off x="493643" y="5680574"/>
            <a:ext cx="8077200" cy="567826"/>
          </a:xfrm>
        </p:spPr>
        <p:txBody>
          <a:bodyPr/>
          <a:lstStyle/>
          <a:p>
            <a:r>
              <a:rPr lang="en-US" dirty="0"/>
              <a:t>York. Gift, 93.4302. © Robert Mapplethorpe Foundation. Used by permission of Art + Commerce. </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Burial and the Afterlife </a:t>
            </a:r>
            <a:r>
              <a:rPr lang="en-US" sz="2000" b="0" dirty="0" smtClean="0"/>
              <a:t>(1 of 7)</a:t>
            </a:r>
          </a:p>
        </p:txBody>
      </p:sp>
      <p:sp>
        <p:nvSpPr>
          <p:cNvPr id="66563" name="Content Placeholder 2"/>
          <p:cNvSpPr>
            <a:spLocks noGrp="1"/>
          </p:cNvSpPr>
          <p:nvPr>
            <p:ph type="body" idx="1"/>
          </p:nvPr>
        </p:nvSpPr>
        <p:spPr/>
        <p:txBody>
          <a:bodyPr/>
          <a:lstStyle/>
          <a:p>
            <a:r>
              <a:rPr lang="en-US" smtClean="0"/>
              <a:t>Art and architecture have traditionally been associated with burial sites and the possibility of an afterlife in some other realm.</a:t>
            </a:r>
          </a:p>
          <a:p>
            <a:r>
              <a:rPr lang="en-US" smtClean="0"/>
              <a:t>The great pyramids at Giza are expressions of a sense of cyclical return.</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Burial and the Afterlife </a:t>
            </a:r>
            <a:r>
              <a:rPr lang="en-US" sz="2000" b="0" dirty="0" smtClean="0"/>
              <a:t>(2 of 7)</a:t>
            </a:r>
          </a:p>
        </p:txBody>
      </p:sp>
      <p:sp>
        <p:nvSpPr>
          <p:cNvPr id="67587" name="Content Placeholder 2"/>
          <p:cNvSpPr>
            <a:spLocks noGrp="1"/>
          </p:cNvSpPr>
          <p:nvPr>
            <p:ph type="body" idx="1"/>
          </p:nvPr>
        </p:nvSpPr>
        <p:spPr/>
        <p:txBody>
          <a:bodyPr/>
          <a:lstStyle/>
          <a:p>
            <a:r>
              <a:rPr lang="en-US" dirty="0" smtClean="0"/>
              <a:t>The pyramids were the largest of the resting places designed to house the </a:t>
            </a:r>
            <a:r>
              <a:rPr lang="en-US" b="1" dirty="0" smtClean="0"/>
              <a:t>ka</a:t>
            </a:r>
            <a:r>
              <a:rPr lang="en-US" dirty="0" smtClean="0"/>
              <a:t>.</a:t>
            </a:r>
          </a:p>
          <a:p>
            <a:pPr lvl="1"/>
            <a:r>
              <a:rPr lang="en-US" dirty="0" smtClean="0"/>
              <a:t>One theory states that the pyramids’ sides represented the descending rays of the sun god Re.</a:t>
            </a:r>
          </a:p>
          <a:p>
            <a:pPr lvl="1"/>
            <a:r>
              <a:rPr lang="en-US" dirty="0" smtClean="0"/>
              <a:t>Another is that the three pyramids are aligned to reflect the three stars that form the belt of the constellation Orion.</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nchor="b"/>
          <a:lstStyle/>
          <a:p>
            <a:r>
              <a:rPr lang="en-US" sz="3000" dirty="0" smtClean="0"/>
              <a:t>Figure </a:t>
            </a:r>
            <a:r>
              <a:rPr lang="en-US" sz="3000" dirty="0"/>
              <a:t>22-15 Pyramids of </a:t>
            </a:r>
            <a:r>
              <a:rPr lang="en-US" sz="3000" dirty="0" smtClean="0"/>
              <a:t>Menkaure</a:t>
            </a:r>
          </a:p>
        </p:txBody>
      </p:sp>
      <p:pic>
        <p:nvPicPr>
          <p:cNvPr id="68611" name="Picture 2" descr="3 stone pyramids stand together in the desert sad."/>
          <p:cNvPicPr>
            <a:picLocks noChangeAspect="1"/>
          </p:cNvPicPr>
          <p:nvPr/>
        </p:nvPicPr>
        <p:blipFill>
          <a:blip r:embed="rId3" cstate="print"/>
          <a:srcRect/>
          <a:stretch>
            <a:fillRect/>
          </a:stretch>
        </p:blipFill>
        <p:spPr bwMode="auto">
          <a:xfrm>
            <a:off x="2679432" y="1747754"/>
            <a:ext cx="3785136" cy="2838853"/>
          </a:xfrm>
          <a:prstGeom prst="rect">
            <a:avLst/>
          </a:prstGeom>
          <a:noFill/>
          <a:ln w="9525">
            <a:noFill/>
            <a:miter lim="800000"/>
            <a:headEnd/>
            <a:tailEnd/>
          </a:ln>
        </p:spPr>
      </p:pic>
      <p:sp>
        <p:nvSpPr>
          <p:cNvPr id="2" name="Text Placeholder 3"/>
          <p:cNvSpPr>
            <a:spLocks noGrp="1"/>
          </p:cNvSpPr>
          <p:nvPr>
            <p:ph type="body" idx="1"/>
          </p:nvPr>
        </p:nvSpPr>
        <p:spPr>
          <a:xfrm>
            <a:off x="381000" y="4828310"/>
            <a:ext cx="8305800" cy="609600"/>
          </a:xfrm>
        </p:spPr>
        <p:txBody>
          <a:bodyPr/>
          <a:lstStyle/>
          <a:p>
            <a:r>
              <a:rPr lang="en-US" dirty="0"/>
              <a:t>Pyramids of Menkaure, Khafre, and KhufuPyramids of Menkaure (</a:t>
            </a:r>
            <a:r>
              <a:rPr lang="en-US" dirty="0" smtClean="0"/>
              <a:t>c</a:t>
            </a:r>
            <a:r>
              <a:rPr lang="en-US" sz="100" dirty="0" smtClean="0"/>
              <a:t> </a:t>
            </a:r>
            <a:r>
              <a:rPr lang="en-US" dirty="0" smtClean="0"/>
              <a:t>a</a:t>
            </a:r>
            <a:r>
              <a:rPr lang="en-US" dirty="0"/>
              <a:t>. 2470 </a:t>
            </a:r>
            <a:r>
              <a:rPr lang="en-US" dirty="0" smtClean="0"/>
              <a:t>B</a:t>
            </a:r>
            <a:r>
              <a:rPr lang="en-US" sz="100" dirty="0" smtClean="0"/>
              <a:t> </a:t>
            </a:r>
            <a:r>
              <a:rPr lang="en-US" dirty="0" smtClean="0"/>
              <a:t>C</a:t>
            </a:r>
            <a:r>
              <a:rPr lang="en-US" sz="100" dirty="0" smtClean="0"/>
              <a:t> </a:t>
            </a:r>
            <a:r>
              <a:rPr lang="en-US" dirty="0" smtClean="0"/>
              <a:t>E</a:t>
            </a:r>
            <a:r>
              <a:rPr lang="en-US" dirty="0"/>
              <a:t>), Khafre (</a:t>
            </a:r>
            <a:r>
              <a:rPr lang="en-US" dirty="0" smtClean="0"/>
              <a:t>c</a:t>
            </a:r>
            <a:r>
              <a:rPr lang="en-US" sz="100" dirty="0" smtClean="0"/>
              <a:t> </a:t>
            </a:r>
            <a:r>
              <a:rPr lang="en-US" dirty="0" smtClean="0"/>
              <a:t>a</a:t>
            </a:r>
            <a:r>
              <a:rPr lang="en-US" dirty="0"/>
              <a:t>. 2500 </a:t>
            </a:r>
            <a:r>
              <a:rPr lang="en-US" dirty="0" smtClean="0"/>
              <a:t>B</a:t>
            </a:r>
            <a:r>
              <a:rPr lang="en-US" sz="100" dirty="0" smtClean="0"/>
              <a:t> </a:t>
            </a:r>
            <a:r>
              <a:rPr lang="en-US" dirty="0" smtClean="0"/>
              <a:t>C</a:t>
            </a:r>
            <a:r>
              <a:rPr lang="en-US" sz="100" dirty="0" smtClean="0"/>
              <a:t> </a:t>
            </a:r>
            <a:r>
              <a:rPr lang="en-US" dirty="0" smtClean="0"/>
              <a:t>E</a:t>
            </a:r>
            <a:r>
              <a:rPr lang="en-US" dirty="0"/>
              <a:t>), and Khufu (</a:t>
            </a:r>
            <a:r>
              <a:rPr lang="en-US" dirty="0" smtClean="0"/>
              <a:t>c</a:t>
            </a:r>
            <a:r>
              <a:rPr lang="en-US" sz="100" dirty="0" smtClean="0"/>
              <a:t> </a:t>
            </a:r>
            <a:r>
              <a:rPr lang="en-US" dirty="0" smtClean="0"/>
              <a:t>a</a:t>
            </a:r>
            <a:r>
              <a:rPr lang="en-US" dirty="0"/>
              <a:t>. 2530 </a:t>
            </a:r>
            <a:r>
              <a:rPr lang="en-US" dirty="0" smtClean="0"/>
              <a:t>B</a:t>
            </a:r>
            <a:r>
              <a:rPr lang="en-US" sz="100" dirty="0" smtClean="0"/>
              <a:t> </a:t>
            </a:r>
            <a:r>
              <a:rPr lang="en-US" dirty="0" smtClean="0"/>
              <a:t>C</a:t>
            </a:r>
            <a:r>
              <a:rPr lang="en-US" sz="100" dirty="0" smtClean="0"/>
              <a:t> </a:t>
            </a:r>
            <a:r>
              <a:rPr lang="en-US" dirty="0" smtClean="0"/>
              <a:t>E). </a:t>
            </a:r>
            <a:r>
              <a:rPr lang="en-US" dirty="0"/>
              <a:t>Original height of Pyramid of Khufu 480’, </a:t>
            </a:r>
          </a:p>
        </p:txBody>
      </p:sp>
      <p:sp>
        <p:nvSpPr>
          <p:cNvPr id="3" name="Text Placeholder 2"/>
          <p:cNvSpPr>
            <a:spLocks noGrp="1"/>
          </p:cNvSpPr>
          <p:nvPr>
            <p:ph type="body" idx="13"/>
          </p:nvPr>
        </p:nvSpPr>
        <p:spPr>
          <a:xfrm>
            <a:off x="381000" y="5340625"/>
            <a:ext cx="2819400" cy="395331"/>
          </a:xfrm>
        </p:spPr>
        <p:txBody>
          <a:bodyPr/>
          <a:lstStyle/>
          <a:p>
            <a:r>
              <a:rPr lang="en-US" dirty="0"/>
              <a:t>length of each side at </a:t>
            </a:r>
            <a:r>
              <a:rPr lang="en-US" dirty="0" smtClean="0"/>
              <a:t>base</a:t>
            </a:r>
            <a:endParaRPr lang="en-US" dirty="0"/>
          </a:p>
        </p:txBody>
      </p:sp>
      <p:graphicFrame>
        <p:nvGraphicFramePr>
          <p:cNvPr id="8" name="Object 7" descr="Seven hundred and fifty five feet."/>
          <p:cNvGraphicFramePr>
            <a:graphicFrameLocks noChangeAspect="1"/>
          </p:cNvGraphicFramePr>
          <p:nvPr>
            <p:extLst>
              <p:ext uri="{D42A27DB-BD31-4B8C-83A1-F6EECF244321}">
                <p14:modId xmlns:p14="http://schemas.microsoft.com/office/powerpoint/2010/main" val="28264040"/>
              </p:ext>
            </p:extLst>
          </p:nvPr>
        </p:nvGraphicFramePr>
        <p:xfrm>
          <a:off x="3124200" y="5410198"/>
          <a:ext cx="477085" cy="209917"/>
        </p:xfrm>
        <a:graphic>
          <a:graphicData uri="http://schemas.openxmlformats.org/presentationml/2006/ole">
            <mc:AlternateContent xmlns:mc="http://schemas.openxmlformats.org/markup-compatibility/2006">
              <mc:Choice xmlns:v="urn:schemas-microsoft-com:vml" Requires="v">
                <p:oleObj spid="_x0000_s13322" name="Equation" r:id="rId4" imgW="634680" imgH="279360" progId="Equation.DSMT4">
                  <p:embed/>
                </p:oleObj>
              </mc:Choice>
              <mc:Fallback>
                <p:oleObj name="Equation" r:id="rId4" imgW="634680" imgH="279360" progId="Equation.DSMT4">
                  <p:embed/>
                  <p:pic>
                    <p:nvPicPr>
                      <p:cNvPr id="0" name=""/>
                      <p:cNvPicPr/>
                      <p:nvPr/>
                    </p:nvPicPr>
                    <p:blipFill>
                      <a:blip r:embed="rId5"/>
                      <a:stretch>
                        <a:fillRect/>
                      </a:stretch>
                    </p:blipFill>
                    <p:spPr>
                      <a:xfrm>
                        <a:off x="3124200" y="5410198"/>
                        <a:ext cx="477085" cy="209917"/>
                      </a:xfrm>
                      <a:prstGeom prst="rect">
                        <a:avLst/>
                      </a:prstGeom>
                    </p:spPr>
                  </p:pic>
                </p:oleObj>
              </mc:Fallback>
            </mc:AlternateContent>
          </a:graphicData>
        </a:graphic>
      </p:graphicFrame>
      <p:sp>
        <p:nvSpPr>
          <p:cNvPr id="4" name="Text Placeholder 3"/>
          <p:cNvSpPr>
            <a:spLocks noGrp="1"/>
          </p:cNvSpPr>
          <p:nvPr>
            <p:ph type="body" idx="14"/>
          </p:nvPr>
        </p:nvSpPr>
        <p:spPr>
          <a:xfrm>
            <a:off x="3601286" y="5334000"/>
            <a:ext cx="5161714" cy="401956"/>
          </a:xfrm>
        </p:spPr>
        <p:txBody>
          <a:bodyPr/>
          <a:lstStyle/>
          <a:p>
            <a:r>
              <a:rPr lang="en-US" dirty="0" smtClean="0"/>
              <a:t>© </a:t>
            </a:r>
            <a:r>
              <a:rPr lang="en-US" dirty="0"/>
              <a:t>Free Agents Limited/CORBIS. Photo: Dallas </a:t>
            </a:r>
            <a:r>
              <a:rPr lang="en-US" dirty="0" smtClean="0"/>
              <a:t>and</a:t>
            </a:r>
            <a:endParaRPr lang="en-US" dirty="0"/>
          </a:p>
        </p:txBody>
      </p:sp>
      <p:sp>
        <p:nvSpPr>
          <p:cNvPr id="5" name="Text Placeholder 4"/>
          <p:cNvSpPr>
            <a:spLocks noGrp="1"/>
          </p:cNvSpPr>
          <p:nvPr>
            <p:ph type="body" idx="15"/>
          </p:nvPr>
        </p:nvSpPr>
        <p:spPr>
          <a:xfrm>
            <a:off x="457200" y="5672958"/>
            <a:ext cx="8229600" cy="395331"/>
          </a:xfrm>
        </p:spPr>
        <p:txBody>
          <a:bodyPr/>
          <a:lstStyle/>
          <a:p>
            <a:r>
              <a:rPr lang="en-US" dirty="0"/>
              <a:t>John Heaton</a:t>
            </a:r>
            <a:r>
              <a:rPr lang="en-US" dirty="0" smtClean="0"/>
              <a:t>.</a:t>
            </a:r>
            <a:endParaRPr lang="en-US"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Burial and the Afterlife </a:t>
            </a:r>
            <a:r>
              <a:rPr lang="en-US" sz="2000" b="0" dirty="0" smtClean="0"/>
              <a:t>(3 </a:t>
            </a:r>
            <a:r>
              <a:rPr lang="en-US" sz="2000" b="0" dirty="0"/>
              <a:t>of </a:t>
            </a:r>
            <a:r>
              <a:rPr lang="en-US" sz="2000" b="0" dirty="0" smtClean="0"/>
              <a:t>7)</a:t>
            </a:r>
          </a:p>
        </p:txBody>
      </p:sp>
      <p:sp>
        <p:nvSpPr>
          <p:cNvPr id="69635" name="Content Placeholder 2"/>
          <p:cNvSpPr>
            <a:spLocks noGrp="1"/>
          </p:cNvSpPr>
          <p:nvPr>
            <p:ph type="body" idx="1"/>
          </p:nvPr>
        </p:nvSpPr>
        <p:spPr/>
        <p:txBody>
          <a:bodyPr/>
          <a:lstStyle/>
          <a:p>
            <a:r>
              <a:rPr lang="en-US" dirty="0" smtClean="0"/>
              <a:t>Burial prepared a king for a “last judgment,” which was routinely illustrated in Books of Going Forth by Day.</a:t>
            </a:r>
          </a:p>
          <a:p>
            <a:r>
              <a:rPr lang="en-US" dirty="0" smtClean="0"/>
              <a:t>Like the Egyptian pyramids, the Temple of Inscriptions at Palenque was erected over the king’s grave and rises in nine steps, representing nine levels of the Mayan Underworld.</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dirty="0" smtClean="0"/>
              <a:t>Figure </a:t>
            </a:r>
            <a:r>
              <a:rPr lang="en-US" dirty="0"/>
              <a:t>22-16 Last Judgment of Hunefer by </a:t>
            </a:r>
            <a:r>
              <a:rPr lang="en-US" dirty="0" smtClean="0"/>
              <a:t>Osiris</a:t>
            </a:r>
          </a:p>
        </p:txBody>
      </p:sp>
      <p:pic>
        <p:nvPicPr>
          <p:cNvPr id="70659" name="Picture 2" descr="Long rectangular illustration. The illustration features a green man with a long beard sitting on a throne inside a booth, with 2 women standing behind him. The man is approached from the left by several figures in a line. All of the figures have human bodies, but only 2 have human heads. 2 have the heads of dogs, 2 have the heads of birds, and one has the head of an alligator. Several lines of hieroglyphic text appear above the line of figures. Above the text is a horizontal panel featuring another line of figures, all seated, bearing the heads of humans and animals. They face left toward a human figure who faces right. A few lines of hieroglyphic text appear above the line of figures."/>
          <p:cNvPicPr>
            <a:picLocks noChangeAspect="1"/>
          </p:cNvPicPr>
          <p:nvPr/>
        </p:nvPicPr>
        <p:blipFill>
          <a:blip r:embed="rId3" cstate="print"/>
          <a:srcRect/>
          <a:stretch>
            <a:fillRect/>
          </a:stretch>
        </p:blipFill>
        <p:spPr bwMode="auto">
          <a:xfrm>
            <a:off x="2679432" y="1752600"/>
            <a:ext cx="3785136" cy="2838853"/>
          </a:xfrm>
          <a:prstGeom prst="rect">
            <a:avLst/>
          </a:prstGeom>
          <a:noFill/>
          <a:ln w="9525">
            <a:noFill/>
            <a:miter lim="800000"/>
            <a:headEnd/>
            <a:tailEnd/>
          </a:ln>
        </p:spPr>
      </p:pic>
      <p:sp>
        <p:nvSpPr>
          <p:cNvPr id="2" name="Text Placeholder 3"/>
          <p:cNvSpPr>
            <a:spLocks noGrp="1"/>
          </p:cNvSpPr>
          <p:nvPr>
            <p:ph type="body" idx="1"/>
          </p:nvPr>
        </p:nvSpPr>
        <p:spPr>
          <a:xfrm>
            <a:off x="480391" y="4850988"/>
            <a:ext cx="8153400" cy="395331"/>
          </a:xfrm>
        </p:spPr>
        <p:txBody>
          <a:bodyPr/>
          <a:lstStyle/>
          <a:p>
            <a:r>
              <a:rPr lang="en-US" dirty="0" smtClean="0"/>
              <a:t>From </a:t>
            </a:r>
            <a:r>
              <a:rPr lang="en-US" dirty="0"/>
              <a:t>a Book of Going Forth by Day in his tomb at Thebes</a:t>
            </a:r>
            <a:r>
              <a:rPr lang="en-US" dirty="0" smtClean="0"/>
              <a:t>. Dynasty </a:t>
            </a:r>
            <a:r>
              <a:rPr lang="en-US" dirty="0"/>
              <a:t>19, </a:t>
            </a:r>
            <a:r>
              <a:rPr lang="en-US" dirty="0" smtClean="0"/>
              <a:t>c</a:t>
            </a:r>
            <a:r>
              <a:rPr lang="en-US" sz="100" dirty="0" smtClean="0"/>
              <a:t> </a:t>
            </a:r>
            <a:r>
              <a:rPr lang="en-US" dirty="0" smtClean="0"/>
              <a:t>a</a:t>
            </a:r>
            <a:r>
              <a:rPr lang="en-US" dirty="0"/>
              <a:t>. 1285 </a:t>
            </a:r>
            <a:r>
              <a:rPr lang="en-US" dirty="0" smtClean="0"/>
              <a:t>B</a:t>
            </a:r>
            <a:r>
              <a:rPr lang="en-US" sz="100" dirty="0" smtClean="0"/>
              <a:t> </a:t>
            </a:r>
            <a:r>
              <a:rPr lang="en-US" dirty="0" smtClean="0"/>
              <a:t>C</a:t>
            </a:r>
            <a:r>
              <a:rPr lang="en-US" sz="100" dirty="0" smtClean="0"/>
              <a:t> </a:t>
            </a:r>
            <a:r>
              <a:rPr lang="en-US" dirty="0" smtClean="0"/>
              <a:t>E</a:t>
            </a:r>
            <a:r>
              <a:rPr lang="en-US" dirty="0"/>
              <a:t>. </a:t>
            </a:r>
          </a:p>
        </p:txBody>
      </p:sp>
      <p:sp>
        <p:nvSpPr>
          <p:cNvPr id="3" name="Text Placeholder 2"/>
          <p:cNvSpPr>
            <a:spLocks noGrp="1"/>
          </p:cNvSpPr>
          <p:nvPr>
            <p:ph type="body" idx="13"/>
          </p:nvPr>
        </p:nvSpPr>
        <p:spPr>
          <a:xfrm>
            <a:off x="496956" y="5246319"/>
            <a:ext cx="2872408" cy="395331"/>
          </a:xfrm>
        </p:spPr>
        <p:txBody>
          <a:bodyPr/>
          <a:lstStyle/>
          <a:p>
            <a:r>
              <a:rPr lang="en-US" dirty="0"/>
              <a:t>Painted papyrus scroll, </a:t>
            </a:r>
            <a:r>
              <a:rPr lang="en-US" dirty="0" smtClean="0"/>
              <a:t>height</a:t>
            </a:r>
            <a:endParaRPr lang="en-US" dirty="0"/>
          </a:p>
        </p:txBody>
      </p:sp>
      <p:graphicFrame>
        <p:nvGraphicFramePr>
          <p:cNvPr id="8" name="Object 7" descr="Fifteen and five eighth inches."/>
          <p:cNvGraphicFramePr>
            <a:graphicFrameLocks noChangeAspect="1"/>
          </p:cNvGraphicFramePr>
          <p:nvPr>
            <p:extLst>
              <p:ext uri="{D42A27DB-BD31-4B8C-83A1-F6EECF244321}">
                <p14:modId xmlns:p14="http://schemas.microsoft.com/office/powerpoint/2010/main" val="3347706011"/>
              </p:ext>
            </p:extLst>
          </p:nvPr>
        </p:nvGraphicFramePr>
        <p:xfrm>
          <a:off x="3332114" y="5339026"/>
          <a:ext cx="935086" cy="209917"/>
        </p:xfrm>
        <a:graphic>
          <a:graphicData uri="http://schemas.openxmlformats.org/presentationml/2006/ole">
            <mc:AlternateContent xmlns:mc="http://schemas.openxmlformats.org/markup-compatibility/2006">
              <mc:Choice xmlns:v="urn:schemas-microsoft-com:vml" Requires="v">
                <p:oleObj spid="_x0000_s14346" name="Equation" r:id="rId4" imgW="1244520" imgH="279360" progId="Equation.DSMT4">
                  <p:embed/>
                </p:oleObj>
              </mc:Choice>
              <mc:Fallback>
                <p:oleObj name="Equation" r:id="rId4" imgW="1244520" imgH="279360" progId="Equation.DSMT4">
                  <p:embed/>
                  <p:pic>
                    <p:nvPicPr>
                      <p:cNvPr id="0" name=""/>
                      <p:cNvPicPr/>
                      <p:nvPr/>
                    </p:nvPicPr>
                    <p:blipFill>
                      <a:blip r:embed="rId5"/>
                      <a:stretch>
                        <a:fillRect/>
                      </a:stretch>
                    </p:blipFill>
                    <p:spPr>
                      <a:xfrm>
                        <a:off x="3332114" y="5339026"/>
                        <a:ext cx="935086" cy="209917"/>
                      </a:xfrm>
                      <a:prstGeom prst="rect">
                        <a:avLst/>
                      </a:prstGeom>
                    </p:spPr>
                  </p:pic>
                </p:oleObj>
              </mc:Fallback>
            </mc:AlternateContent>
          </a:graphicData>
        </a:graphic>
      </p:graphicFrame>
      <p:sp>
        <p:nvSpPr>
          <p:cNvPr id="4" name="Text Placeholder 3"/>
          <p:cNvSpPr>
            <a:spLocks noGrp="1"/>
          </p:cNvSpPr>
          <p:nvPr>
            <p:ph type="body" idx="14"/>
          </p:nvPr>
        </p:nvSpPr>
        <p:spPr>
          <a:xfrm>
            <a:off x="4270513" y="5246319"/>
            <a:ext cx="4363278" cy="395331"/>
          </a:xfrm>
        </p:spPr>
        <p:txBody>
          <a:bodyPr/>
          <a:lstStyle/>
          <a:p>
            <a:r>
              <a:rPr lang="en-US" dirty="0" smtClean="0"/>
              <a:t>The </a:t>
            </a:r>
            <a:r>
              <a:rPr lang="en-US" dirty="0"/>
              <a:t>British Museum, London. © The </a:t>
            </a:r>
            <a:r>
              <a:rPr lang="en-US" dirty="0" smtClean="0"/>
              <a:t>Trustees</a:t>
            </a:r>
            <a:endParaRPr lang="en-US" dirty="0"/>
          </a:p>
        </p:txBody>
      </p:sp>
      <p:sp>
        <p:nvSpPr>
          <p:cNvPr id="5" name="Text Placeholder 4"/>
          <p:cNvSpPr>
            <a:spLocks noGrp="1"/>
          </p:cNvSpPr>
          <p:nvPr>
            <p:ph type="body" idx="15"/>
          </p:nvPr>
        </p:nvSpPr>
        <p:spPr>
          <a:xfrm>
            <a:off x="533401" y="5641650"/>
            <a:ext cx="2362200" cy="395331"/>
          </a:xfrm>
        </p:spPr>
        <p:txBody>
          <a:bodyPr/>
          <a:lstStyle/>
          <a:p>
            <a:r>
              <a:rPr lang="en-US" dirty="0"/>
              <a:t>of the British Museum. </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Burial and the Afterlife </a:t>
            </a:r>
            <a:r>
              <a:rPr lang="en-US" sz="2000" b="0" dirty="0" smtClean="0"/>
              <a:t>(4 </a:t>
            </a:r>
            <a:r>
              <a:rPr lang="en-US" sz="2000" b="0" dirty="0"/>
              <a:t>of </a:t>
            </a:r>
            <a:r>
              <a:rPr lang="en-US" sz="2000" b="0" dirty="0" smtClean="0"/>
              <a:t>7)</a:t>
            </a:r>
          </a:p>
        </p:txBody>
      </p:sp>
      <p:sp>
        <p:nvSpPr>
          <p:cNvPr id="71683" name="Content Placeholder 2"/>
          <p:cNvSpPr>
            <a:spLocks noGrp="1"/>
          </p:cNvSpPr>
          <p:nvPr>
            <p:ph type="body" idx="1"/>
          </p:nvPr>
        </p:nvSpPr>
        <p:spPr/>
        <p:txBody>
          <a:bodyPr/>
          <a:lstStyle/>
          <a:p>
            <a:r>
              <a:rPr lang="en-US" dirty="0" smtClean="0"/>
              <a:t>The lid of the king’s sarcophagus represents Pacal falling off the Wacah Chan, the great tree that connects the Upperworld, the Middleworld, and the Underworld.</a:t>
            </a:r>
          </a:p>
          <a:p>
            <a:r>
              <a:rPr lang="en-US" dirty="0" smtClean="0"/>
              <a:t>Cultures often treat the death of their rulers with special memorial architecture.</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dirty="0" smtClean="0"/>
              <a:t>Figure </a:t>
            </a:r>
            <a:r>
              <a:rPr lang="en-US" dirty="0"/>
              <a:t>22-17 Cast of sarcophagus cover of K’Inich Janab Pacal</a:t>
            </a:r>
            <a:endParaRPr lang="en-US" dirty="0" smtClean="0"/>
          </a:p>
        </p:txBody>
      </p:sp>
      <p:pic>
        <p:nvPicPr>
          <p:cNvPr id="72707" name="Picture 2" descr="Tall rectangular relief sculpture featuring a man in profile wearing an elaborate headdress sitting on a large object with a hideous face carved into it. A tall, gnarled, stylized tree rises above the man."/>
          <p:cNvPicPr>
            <a:picLocks noChangeAspect="1"/>
          </p:cNvPicPr>
          <p:nvPr/>
        </p:nvPicPr>
        <p:blipFill>
          <a:blip r:embed="rId3" cstate="print"/>
          <a:srcRect/>
          <a:stretch>
            <a:fillRect/>
          </a:stretch>
        </p:blipFill>
        <p:spPr bwMode="auto">
          <a:xfrm>
            <a:off x="2679432" y="1892157"/>
            <a:ext cx="3785136" cy="2838853"/>
          </a:xfrm>
          <a:prstGeom prst="rect">
            <a:avLst/>
          </a:prstGeom>
          <a:noFill/>
          <a:ln w="9525">
            <a:noFill/>
            <a:miter lim="800000"/>
            <a:headEnd/>
            <a:tailEnd/>
          </a:ln>
        </p:spPr>
      </p:pic>
      <p:sp>
        <p:nvSpPr>
          <p:cNvPr id="2" name="Text Placeholder 3"/>
          <p:cNvSpPr>
            <a:spLocks noGrp="1"/>
          </p:cNvSpPr>
          <p:nvPr>
            <p:ph type="body" idx="1"/>
          </p:nvPr>
        </p:nvSpPr>
        <p:spPr>
          <a:xfrm>
            <a:off x="447261" y="5313437"/>
            <a:ext cx="7162800" cy="395331"/>
          </a:xfrm>
        </p:spPr>
        <p:txBody>
          <a:bodyPr/>
          <a:lstStyle/>
          <a:p>
            <a:r>
              <a:rPr lang="en-US" dirty="0" smtClean="0"/>
              <a:t>Died </a:t>
            </a:r>
            <a:r>
              <a:rPr lang="en-US" dirty="0"/>
              <a:t>683 </a:t>
            </a:r>
            <a:r>
              <a:rPr lang="en-US" dirty="0" smtClean="0"/>
              <a:t>C</a:t>
            </a:r>
            <a:r>
              <a:rPr lang="en-US" sz="100" dirty="0" smtClean="0"/>
              <a:t> </a:t>
            </a:r>
            <a:r>
              <a:rPr lang="en-US" dirty="0" smtClean="0"/>
              <a:t>E</a:t>
            </a:r>
            <a:r>
              <a:rPr lang="en-US" dirty="0"/>
              <a:t>, from the Temple of Inscriptions, Palenque, Mexico</a:t>
            </a:r>
            <a:r>
              <a:rPr lang="en-US" dirty="0" smtClean="0"/>
              <a:t>. Limestone</a:t>
            </a:r>
            <a:r>
              <a:rPr lang="en-US" dirty="0"/>
              <a:t>, </a:t>
            </a:r>
          </a:p>
        </p:txBody>
      </p:sp>
      <p:graphicFrame>
        <p:nvGraphicFramePr>
          <p:cNvPr id="8" name="Object 7" descr="Twelve feet six inches by seven feet."/>
          <p:cNvGraphicFramePr>
            <a:graphicFrameLocks noChangeAspect="1"/>
          </p:cNvGraphicFramePr>
          <p:nvPr>
            <p:extLst>
              <p:ext uri="{D42A27DB-BD31-4B8C-83A1-F6EECF244321}">
                <p14:modId xmlns:p14="http://schemas.microsoft.com/office/powerpoint/2010/main" val="2095891800"/>
              </p:ext>
            </p:extLst>
          </p:nvPr>
        </p:nvGraphicFramePr>
        <p:xfrm>
          <a:off x="7467600" y="5406144"/>
          <a:ext cx="1164086" cy="209917"/>
        </p:xfrm>
        <a:graphic>
          <a:graphicData uri="http://schemas.openxmlformats.org/presentationml/2006/ole">
            <mc:AlternateContent xmlns:mc="http://schemas.openxmlformats.org/markup-compatibility/2006">
              <mc:Choice xmlns:v="urn:schemas-microsoft-com:vml" Requires="v">
                <p:oleObj spid="_x0000_s15369" name="Equation" r:id="rId4" imgW="1549080" imgH="279360" progId="Equation.DSMT4">
                  <p:embed/>
                </p:oleObj>
              </mc:Choice>
              <mc:Fallback>
                <p:oleObj name="Equation" r:id="rId4" imgW="1549080" imgH="279360" progId="Equation.DSMT4">
                  <p:embed/>
                  <p:pic>
                    <p:nvPicPr>
                      <p:cNvPr id="0" name=""/>
                      <p:cNvPicPr/>
                      <p:nvPr/>
                    </p:nvPicPr>
                    <p:blipFill>
                      <a:blip r:embed="rId5"/>
                      <a:stretch>
                        <a:fillRect/>
                      </a:stretch>
                    </p:blipFill>
                    <p:spPr>
                      <a:xfrm>
                        <a:off x="7467600" y="5406144"/>
                        <a:ext cx="1164086" cy="209917"/>
                      </a:xfrm>
                      <a:prstGeom prst="rect">
                        <a:avLst/>
                      </a:prstGeom>
                    </p:spPr>
                  </p:pic>
                </p:oleObj>
              </mc:Fallback>
            </mc:AlternateContent>
          </a:graphicData>
        </a:graphic>
      </p:graphicFrame>
      <p:sp>
        <p:nvSpPr>
          <p:cNvPr id="3" name="Text Placeholder 2"/>
          <p:cNvSpPr>
            <a:spLocks noGrp="1"/>
          </p:cNvSpPr>
          <p:nvPr>
            <p:ph type="body" idx="13"/>
          </p:nvPr>
        </p:nvSpPr>
        <p:spPr>
          <a:xfrm>
            <a:off x="457200" y="5616062"/>
            <a:ext cx="8174486" cy="632338"/>
          </a:xfrm>
        </p:spPr>
        <p:txBody>
          <a:bodyPr/>
          <a:lstStyle/>
          <a:p>
            <a:r>
              <a:rPr lang="en-US" dirty="0" smtClean="0"/>
              <a:t>National </a:t>
            </a:r>
            <a:r>
              <a:rPr lang="en-US" dirty="0"/>
              <a:t>Anthropological Museum, </a:t>
            </a:r>
            <a:r>
              <a:rPr lang="en-US" dirty="0" smtClean="0"/>
              <a:t>Mexico. Art </a:t>
            </a:r>
            <a:r>
              <a:rPr lang="en-US" dirty="0"/>
              <a:t>Archive/National Anthropological Museum Mexico/Gianni Dagli Orti</a:t>
            </a:r>
            <a:r>
              <a:rPr lang="en-US" dirty="0" smtClean="0"/>
              <a:t>.</a:t>
            </a:r>
            <a:endParaRPr lang="en-US" dirty="0"/>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Burial and the Afterlife </a:t>
            </a:r>
            <a:r>
              <a:rPr lang="en-US" sz="2000" b="0" dirty="0" smtClean="0"/>
              <a:t>(5 </a:t>
            </a:r>
            <a:r>
              <a:rPr lang="en-US" sz="2000" b="0" dirty="0"/>
              <a:t>of </a:t>
            </a:r>
            <a:r>
              <a:rPr lang="en-US" sz="2000" b="0" dirty="0" smtClean="0"/>
              <a:t>7)</a:t>
            </a:r>
          </a:p>
        </p:txBody>
      </p:sp>
      <p:sp>
        <p:nvSpPr>
          <p:cNvPr id="73731" name="Content Placeholder 2"/>
          <p:cNvSpPr>
            <a:spLocks noGrp="1"/>
          </p:cNvSpPr>
          <p:nvPr>
            <p:ph type="body" idx="1"/>
          </p:nvPr>
        </p:nvSpPr>
        <p:spPr/>
        <p:txBody>
          <a:bodyPr/>
          <a:lstStyle/>
          <a:p>
            <a:r>
              <a:rPr lang="en-US" smtClean="0"/>
              <a:t>Before the nineteenth century, most burial sites in Europe and America were in the middle of the towns.</a:t>
            </a:r>
          </a:p>
          <a:p>
            <a:r>
              <a:rPr lang="en-US" smtClean="0"/>
              <a:t>In Frank, they realized these were a breeding ground for disease and reburied the dead in catacombs beneath the cities.</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Burial and the Afterlife </a:t>
            </a:r>
            <a:r>
              <a:rPr lang="en-US" sz="2000" b="0" dirty="0" smtClean="0"/>
              <a:t>(6 </a:t>
            </a:r>
            <a:r>
              <a:rPr lang="en-US" sz="2000" b="0" dirty="0"/>
              <a:t>of </a:t>
            </a:r>
            <a:r>
              <a:rPr lang="en-US" sz="2000" b="0" dirty="0" smtClean="0"/>
              <a:t>7)</a:t>
            </a:r>
          </a:p>
        </p:txBody>
      </p:sp>
      <p:sp>
        <p:nvSpPr>
          <p:cNvPr id="74755" name="Content Placeholder 2"/>
          <p:cNvSpPr>
            <a:spLocks noGrp="1"/>
          </p:cNvSpPr>
          <p:nvPr>
            <p:ph type="body" idx="1"/>
          </p:nvPr>
        </p:nvSpPr>
        <p:spPr/>
        <p:txBody>
          <a:bodyPr/>
          <a:lstStyle/>
          <a:p>
            <a:r>
              <a:rPr lang="en-US" dirty="0" smtClean="0"/>
              <a:t>This vast removal of the dead amounted to a banishment of the specter of death from the daily life of the city.</a:t>
            </a:r>
          </a:p>
          <a:p>
            <a:r>
              <a:rPr lang="en-US" dirty="0" smtClean="0"/>
              <a:t>Napoleon decreed each corpse would have an individual plot in one of four garden environments outside the city proper-one being the Père Lachaise Cemetery.</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sz="2800" dirty="0" smtClean="0"/>
              <a:t>Figure </a:t>
            </a:r>
            <a:r>
              <a:rPr lang="en-US" sz="2800" dirty="0"/>
              <a:t>22-18 After Pierre Courvoisier, View of Père Lachaise Cemetery from the Entrance</a:t>
            </a:r>
            <a:r>
              <a:rPr lang="en-US" sz="2800" dirty="0" smtClean="0"/>
              <a:t>, 1815</a:t>
            </a:r>
          </a:p>
        </p:txBody>
      </p:sp>
      <p:pic>
        <p:nvPicPr>
          <p:cNvPr id="75779" name="Picture 2" descr="Color engraving of a large cemetery. A large group of gravestones sits on a small incline in the foreground, with mourners standing at its edge. A small group of graves stands in the near background, and a long line of graves stands in the background. A small building stands to the left side, with a line of trees extending back from it to a larger, more elaborate building in the background."/>
          <p:cNvPicPr>
            <a:picLocks noChangeAspect="1"/>
          </p:cNvPicPr>
          <p:nvPr/>
        </p:nvPicPr>
        <p:blipFill>
          <a:blip r:embed="rId2" cstate="print"/>
          <a:srcRect/>
          <a:stretch>
            <a:fillRect/>
          </a:stretch>
        </p:blipFill>
        <p:spPr bwMode="auto">
          <a:xfrm>
            <a:off x="2590800" y="1867631"/>
            <a:ext cx="4163650" cy="3122738"/>
          </a:xfrm>
          <a:prstGeom prst="rect">
            <a:avLst/>
          </a:prstGeom>
          <a:noFill/>
          <a:ln w="9525">
            <a:noFill/>
            <a:miter lim="800000"/>
            <a:headEnd/>
            <a:tailEnd/>
          </a:ln>
        </p:spPr>
      </p:pic>
      <p:sp>
        <p:nvSpPr>
          <p:cNvPr id="2" name="Text Placeholder 3"/>
          <p:cNvSpPr>
            <a:spLocks noGrp="1"/>
          </p:cNvSpPr>
          <p:nvPr>
            <p:ph type="body" idx="1"/>
          </p:nvPr>
        </p:nvSpPr>
        <p:spPr/>
        <p:txBody>
          <a:bodyPr/>
          <a:lstStyle/>
          <a:p>
            <a:r>
              <a:rPr lang="en-US" dirty="0" smtClean="0"/>
              <a:t>Color </a:t>
            </a:r>
            <a:r>
              <a:rPr lang="en-US" dirty="0"/>
              <a:t>engraving. Bibliothèque des Arts Décoratifs, Paris</a:t>
            </a:r>
            <a:r>
              <a:rPr lang="en-US" dirty="0" smtClean="0"/>
              <a:t>. Archives </a:t>
            </a:r>
            <a:r>
              <a:rPr lang="en-US" dirty="0"/>
              <a:t>Charmet/Bridgeman Images. </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Burial and the Afterlife </a:t>
            </a:r>
            <a:r>
              <a:rPr lang="en-US" sz="2000" b="0" dirty="0" smtClean="0"/>
              <a:t>(7 </a:t>
            </a:r>
            <a:r>
              <a:rPr lang="en-US" sz="2000" b="0" dirty="0"/>
              <a:t>of </a:t>
            </a:r>
            <a:r>
              <a:rPr lang="en-US" sz="2000" b="0" dirty="0" smtClean="0"/>
              <a:t>7)</a:t>
            </a:r>
          </a:p>
        </p:txBody>
      </p:sp>
      <p:sp>
        <p:nvSpPr>
          <p:cNvPr id="76803" name="Content Placeholder 2"/>
          <p:cNvSpPr>
            <a:spLocks noGrp="1"/>
          </p:cNvSpPr>
          <p:nvPr>
            <p:ph type="body" idx="1"/>
          </p:nvPr>
        </p:nvSpPr>
        <p:spPr/>
        <p:txBody>
          <a:bodyPr/>
          <a:lstStyle/>
          <a:p>
            <a:r>
              <a:rPr lang="en-US" dirty="0" smtClean="0"/>
              <a:t>In Mexican culture, the dead are remembered with </a:t>
            </a:r>
            <a:r>
              <a:rPr lang="en-US" b="1" dirty="0" smtClean="0"/>
              <a:t>ofrendas</a:t>
            </a:r>
            <a:r>
              <a:rPr lang="en-US" dirty="0" smtClean="0"/>
              <a:t>, temporary altars generally created for the annual Dia de los Muertos celebration.</a:t>
            </a:r>
          </a:p>
          <a:p>
            <a:r>
              <a:rPr lang="en-US" dirty="0" smtClean="0"/>
              <a:t>In 1984, the year after actress Dolores del Rio died, Amalia Mesa-Bains created </a:t>
            </a:r>
            <a:r>
              <a:rPr lang="en-US" b="1" dirty="0" smtClean="0"/>
              <a:t>An Ofrenda for Dolores del Rio.</a:t>
            </a:r>
          </a:p>
          <a:p>
            <a:pPr lvl="1"/>
            <a:r>
              <a:rPr lang="en-US" dirty="0" smtClean="0"/>
              <a:t>It honors someone who inspired and affirmed her own artistic life.</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pt-BR" sz="3000" dirty="0" smtClean="0"/>
              <a:t>Figure </a:t>
            </a:r>
            <a:r>
              <a:rPr lang="pt-BR" sz="3000" dirty="0"/>
              <a:t>22-19 Amalia Mesa-Bains, An Ofrenda for Dolores </a:t>
            </a:r>
            <a:r>
              <a:rPr lang="pt-BR" sz="3000" dirty="0" smtClean="0"/>
              <a:t>del </a:t>
            </a:r>
            <a:r>
              <a:rPr lang="en-US" sz="3000" dirty="0" smtClean="0"/>
              <a:t>Rio</a:t>
            </a:r>
            <a:r>
              <a:rPr lang="en-US" sz="3000" dirty="0"/>
              <a:t>, 1984, revised </a:t>
            </a:r>
            <a:r>
              <a:rPr lang="en-US" sz="3000" dirty="0" smtClean="0"/>
              <a:t>1991</a:t>
            </a:r>
          </a:p>
        </p:txBody>
      </p:sp>
      <p:pic>
        <p:nvPicPr>
          <p:cNvPr id="77827" name="Picture 2" descr="Small altar between 2 rectangular wall columns. The altar is covered by a black drape, with a framed photograph on top surrounded by a smaller draping and several small objects. Several other framed photographs sit on a platform in front of the altar, with a pile of mulch in front of the platform. The altar is framed by a large pink curtain that extends above the altar and between the wall columns. Each column features a vertical line of 4 framed photographs."/>
          <p:cNvPicPr>
            <a:picLocks noChangeAspect="1"/>
          </p:cNvPicPr>
          <p:nvPr/>
        </p:nvPicPr>
        <p:blipFill>
          <a:blip r:embed="rId3" cstate="print"/>
          <a:srcRect/>
          <a:stretch>
            <a:fillRect/>
          </a:stretch>
        </p:blipFill>
        <p:spPr bwMode="auto">
          <a:xfrm>
            <a:off x="2590800" y="1598899"/>
            <a:ext cx="3785136" cy="2838853"/>
          </a:xfrm>
          <a:prstGeom prst="rect">
            <a:avLst/>
          </a:prstGeom>
          <a:noFill/>
          <a:ln w="9525">
            <a:noFill/>
            <a:miter lim="800000"/>
            <a:headEnd/>
            <a:tailEnd/>
          </a:ln>
        </p:spPr>
      </p:pic>
      <p:sp>
        <p:nvSpPr>
          <p:cNvPr id="2" name="Text Placeholder 3"/>
          <p:cNvSpPr>
            <a:spLocks noGrp="1"/>
          </p:cNvSpPr>
          <p:nvPr>
            <p:ph type="body" idx="1"/>
          </p:nvPr>
        </p:nvSpPr>
        <p:spPr>
          <a:xfrm>
            <a:off x="437322" y="4640845"/>
            <a:ext cx="8077200" cy="380999"/>
          </a:xfrm>
        </p:spPr>
        <p:txBody>
          <a:bodyPr/>
          <a:lstStyle/>
          <a:p>
            <a:r>
              <a:rPr lang="en-US" dirty="0" smtClean="0"/>
              <a:t>Mixed-media </a:t>
            </a:r>
            <a:r>
              <a:rPr lang="en-US" dirty="0"/>
              <a:t>installation including plywood, mirrors, fabric, framed photographs, </a:t>
            </a:r>
            <a:r>
              <a:rPr lang="en-US" dirty="0" smtClean="0"/>
              <a:t>found</a:t>
            </a:r>
            <a:endParaRPr lang="en-US" dirty="0"/>
          </a:p>
        </p:txBody>
      </p:sp>
      <p:sp>
        <p:nvSpPr>
          <p:cNvPr id="3" name="Text Placeholder 2"/>
          <p:cNvSpPr>
            <a:spLocks noGrp="1"/>
          </p:cNvSpPr>
          <p:nvPr>
            <p:ph type="body" idx="13"/>
          </p:nvPr>
        </p:nvSpPr>
        <p:spPr>
          <a:xfrm>
            <a:off x="437322" y="5021844"/>
            <a:ext cx="7086600" cy="304800"/>
          </a:xfrm>
        </p:spPr>
        <p:txBody>
          <a:bodyPr/>
          <a:lstStyle/>
          <a:p>
            <a:r>
              <a:rPr lang="en-US" dirty="0"/>
              <a:t>objects, dried flowers, and glitter, dimensions variable; as seen here, approx. </a:t>
            </a:r>
          </a:p>
        </p:txBody>
      </p:sp>
      <p:graphicFrame>
        <p:nvGraphicFramePr>
          <p:cNvPr id="8" name="Object 7" descr="Eight by six by four inches."/>
          <p:cNvGraphicFramePr>
            <a:graphicFrameLocks noChangeAspect="1"/>
          </p:cNvGraphicFramePr>
          <p:nvPr>
            <p:extLst>
              <p:ext uri="{D42A27DB-BD31-4B8C-83A1-F6EECF244321}">
                <p14:modId xmlns:p14="http://schemas.microsoft.com/office/powerpoint/2010/main" val="2156653950"/>
              </p:ext>
            </p:extLst>
          </p:nvPr>
        </p:nvGraphicFramePr>
        <p:xfrm>
          <a:off x="7447722" y="5024163"/>
          <a:ext cx="1049586" cy="190834"/>
        </p:xfrm>
        <a:graphic>
          <a:graphicData uri="http://schemas.openxmlformats.org/presentationml/2006/ole">
            <mc:AlternateContent xmlns:mc="http://schemas.openxmlformats.org/markup-compatibility/2006">
              <mc:Choice xmlns:v="urn:schemas-microsoft-com:vml" Requires="v">
                <p:oleObj spid="_x0000_s16393" name="Equation" r:id="rId4" imgW="1536480" imgH="279360" progId="Equation.DSMT4">
                  <p:embed/>
                </p:oleObj>
              </mc:Choice>
              <mc:Fallback>
                <p:oleObj name="Equation" r:id="rId4" imgW="1536480" imgH="279360" progId="Equation.DSMT4">
                  <p:embed/>
                  <p:pic>
                    <p:nvPicPr>
                      <p:cNvPr id="0" name=""/>
                      <p:cNvPicPr/>
                      <p:nvPr/>
                    </p:nvPicPr>
                    <p:blipFill>
                      <a:blip r:embed="rId5"/>
                      <a:stretch>
                        <a:fillRect/>
                      </a:stretch>
                    </p:blipFill>
                    <p:spPr>
                      <a:xfrm>
                        <a:off x="7447722" y="5024163"/>
                        <a:ext cx="1049586" cy="190834"/>
                      </a:xfrm>
                      <a:prstGeom prst="rect">
                        <a:avLst/>
                      </a:prstGeom>
                    </p:spPr>
                  </p:pic>
                </p:oleObj>
              </mc:Fallback>
            </mc:AlternateContent>
          </a:graphicData>
        </a:graphic>
      </p:graphicFrame>
      <p:sp>
        <p:nvSpPr>
          <p:cNvPr id="4" name="Text Placeholder 3"/>
          <p:cNvSpPr>
            <a:spLocks noGrp="1"/>
          </p:cNvSpPr>
          <p:nvPr>
            <p:ph type="body" idx="14"/>
          </p:nvPr>
        </p:nvSpPr>
        <p:spPr>
          <a:xfrm>
            <a:off x="437322" y="5214998"/>
            <a:ext cx="8382000" cy="1109602"/>
          </a:xfrm>
        </p:spPr>
        <p:txBody>
          <a:bodyPr/>
          <a:lstStyle/>
          <a:p>
            <a:r>
              <a:rPr lang="en-US" dirty="0" smtClean="0"/>
              <a:t>Smithsonian </a:t>
            </a:r>
            <a:r>
              <a:rPr lang="en-US" dirty="0"/>
              <a:t>American Art Museum, Washington, D.C. Museum purchase through the Smithsonian Institution Collections Acquisition Program, 1998.161. © 2015. Photo Smithsonian American Art Museum/Art Resource/Scala, Florence. © 2015 Amalia Mesa-</a:t>
            </a:r>
            <a:r>
              <a:rPr lang="en-US" dirty="0" err="1"/>
              <a:t>Bains</a:t>
            </a:r>
            <a:r>
              <a:rPr lang="en-US" dirty="0" smtClean="0"/>
              <a:t>.</a:t>
            </a:r>
            <a:endParaRPr lang="en-US" dirty="0"/>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Critical Process: Thinking about the Cycle of Life </a:t>
            </a:r>
            <a:r>
              <a:rPr lang="en-US" sz="2000" b="0" dirty="0" smtClean="0"/>
              <a:t>(1 of 2)</a:t>
            </a:r>
          </a:p>
        </p:txBody>
      </p:sp>
      <p:sp>
        <p:nvSpPr>
          <p:cNvPr id="78851" name="Content Placeholder 2"/>
          <p:cNvSpPr>
            <a:spLocks noGrp="1"/>
          </p:cNvSpPr>
          <p:nvPr>
            <p:ph type="body" idx="1"/>
          </p:nvPr>
        </p:nvSpPr>
        <p:spPr/>
        <p:txBody>
          <a:bodyPr/>
          <a:lstStyle/>
          <a:p>
            <a:r>
              <a:rPr lang="en-US" dirty="0" smtClean="0"/>
              <a:t>In 2013, choreographer Stephen Petronio asked artist Janine Antoni if she would be interested in doing the visuals for his new dance, </a:t>
            </a:r>
            <a:r>
              <a:rPr lang="en-US" b="1" dirty="0" smtClean="0"/>
              <a:t>Like Lazarus Did</a:t>
            </a:r>
            <a:r>
              <a:rPr lang="en-US" dirty="0" smtClean="0"/>
              <a:t>.</a:t>
            </a:r>
          </a:p>
          <a:p>
            <a:r>
              <a:rPr lang="en-US" dirty="0" smtClean="0"/>
              <a:t>The work was inspired by themes of birth, death, and resurrection.</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Critical Process: Thinking about the Cycle of Life </a:t>
            </a:r>
            <a:r>
              <a:rPr lang="en-US" sz="2000" b="0" dirty="0" smtClean="0"/>
              <a:t>(2 of 2)</a:t>
            </a:r>
          </a:p>
        </p:txBody>
      </p:sp>
      <p:sp>
        <p:nvSpPr>
          <p:cNvPr id="79875" name="Content Placeholder 2"/>
          <p:cNvSpPr>
            <a:spLocks noGrp="1"/>
          </p:cNvSpPr>
          <p:nvPr>
            <p:ph type="body" idx="1"/>
          </p:nvPr>
        </p:nvSpPr>
        <p:spPr/>
        <p:txBody>
          <a:bodyPr/>
          <a:lstStyle/>
          <a:p>
            <a:r>
              <a:rPr lang="en-US" dirty="0" smtClean="0"/>
              <a:t>For the hour-long performance, Antoni lay completely still, a caged light bulb in her left hand, suspended above the audience, contemplating her own body and her own death.</a:t>
            </a:r>
          </a:p>
          <a:p>
            <a:r>
              <a:rPr lang="en-US" dirty="0" smtClean="0"/>
              <a:t>Petronio and Antoni collaborated on a 14-minute video of a dancer moving in a honey-coated tube, which they called Honey Baby-imitating the womb.</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dirty="0" smtClean="0"/>
              <a:t>Figure </a:t>
            </a:r>
            <a:r>
              <a:rPr lang="en-US" dirty="0"/>
              <a:t>22-20 Janine Antoni and Stephen Petronio, Honey Baby, 2013</a:t>
            </a:r>
            <a:endParaRPr lang="en-US" dirty="0" smtClean="0"/>
          </a:p>
        </p:txBody>
      </p:sp>
      <p:pic>
        <p:nvPicPr>
          <p:cNvPr id="80899" name="Picture 2" descr="Photograph of a nude man bent inside the glazed interior of a tube. One of the man’s knees touches the tube, with the other leg bent behind him and upward. His back is arched so that the side of his face and one hand touch the other side of the tube, while his other arm extends straight back to touch his upward bent leg."/>
          <p:cNvPicPr>
            <a:picLocks noChangeAspect="1"/>
          </p:cNvPicPr>
          <p:nvPr/>
        </p:nvPicPr>
        <p:blipFill>
          <a:blip r:embed="rId2" cstate="print"/>
          <a:srcRect/>
          <a:stretch>
            <a:fillRect/>
          </a:stretch>
        </p:blipFill>
        <p:spPr bwMode="auto">
          <a:xfrm>
            <a:off x="2679432" y="2009573"/>
            <a:ext cx="3785136" cy="2838853"/>
          </a:xfrm>
          <a:prstGeom prst="rect">
            <a:avLst/>
          </a:prstGeom>
          <a:noFill/>
          <a:ln w="9525">
            <a:noFill/>
            <a:miter lim="800000"/>
            <a:headEnd/>
            <a:tailEnd/>
          </a:ln>
        </p:spPr>
      </p:pic>
      <p:sp>
        <p:nvSpPr>
          <p:cNvPr id="2" name="Text Placeholder 3"/>
          <p:cNvSpPr>
            <a:spLocks noGrp="1"/>
          </p:cNvSpPr>
          <p:nvPr>
            <p:ph type="body" idx="1"/>
          </p:nvPr>
        </p:nvSpPr>
        <p:spPr>
          <a:xfrm>
            <a:off x="457200" y="5407744"/>
            <a:ext cx="8229600" cy="916856"/>
          </a:xfrm>
        </p:spPr>
        <p:txBody>
          <a:bodyPr/>
          <a:lstStyle/>
          <a:p>
            <a:r>
              <a:rPr lang="en-US" b="1" dirty="0" smtClean="0"/>
              <a:t>Honey </a:t>
            </a:r>
            <a:r>
              <a:rPr lang="en-US" b="1" dirty="0"/>
              <a:t>Baby Performer</a:t>
            </a:r>
            <a:r>
              <a:rPr lang="en-US" dirty="0"/>
              <a:t>: Nick Sciscione</a:t>
            </a:r>
            <a:r>
              <a:rPr lang="en-US" dirty="0" smtClean="0"/>
              <a:t>. Videographer</a:t>
            </a:r>
            <a:r>
              <a:rPr lang="en-US" dirty="0"/>
              <a:t>: Kirsten Johnson. Composer: Tom Laurie. Editor: Amanda Laws</a:t>
            </a:r>
            <a:r>
              <a:rPr lang="en-US" dirty="0" smtClean="0"/>
              <a:t>. 2013</a:t>
            </a:r>
            <a:r>
              <a:rPr lang="en-US" dirty="0"/>
              <a:t>. Still. Video, 14 min. Edition of 10 and 4 </a:t>
            </a:r>
            <a:r>
              <a:rPr lang="en-US" dirty="0" smtClean="0"/>
              <a:t>A</a:t>
            </a:r>
            <a:r>
              <a:rPr lang="en-US" sz="100" dirty="0" smtClean="0"/>
              <a:t> </a:t>
            </a:r>
            <a:r>
              <a:rPr lang="en-US" dirty="0" smtClean="0"/>
              <a:t>P. Courtesy </a:t>
            </a:r>
            <a:r>
              <a:rPr lang="en-US" dirty="0"/>
              <a:t>of the artists and Luhring Augustine, New </a:t>
            </a:r>
            <a:r>
              <a:rPr lang="en-US" dirty="0" smtClean="0"/>
              <a:t>York</a:t>
            </a:r>
            <a:endParaRPr lang="en-US" dirty="0"/>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Back </a:t>
            </a:r>
            <a:r>
              <a:rPr lang="en-US" sz="2000" b="0" dirty="0" smtClean="0"/>
              <a:t>(1 of 2)</a:t>
            </a:r>
          </a:p>
        </p:txBody>
      </p:sp>
      <p:sp>
        <p:nvSpPr>
          <p:cNvPr id="81923" name="Content Placeholder 2"/>
          <p:cNvSpPr>
            <a:spLocks noGrp="1"/>
          </p:cNvSpPr>
          <p:nvPr>
            <p:ph type="body" idx="1"/>
          </p:nvPr>
        </p:nvSpPr>
        <p:spPr/>
        <p:txBody>
          <a:bodyPr/>
          <a:lstStyle/>
          <a:p>
            <a:pPr marL="457200" indent="-457200">
              <a:buFont typeface="+mj-lt"/>
              <a:buAutoNum type="arabicPeriod"/>
            </a:pPr>
            <a:r>
              <a:rPr lang="en-US" dirty="0" smtClean="0"/>
              <a:t>Describe how depictions of pregnancy cause us to reflect on our own humanity.</a:t>
            </a:r>
          </a:p>
          <a:p>
            <a:pPr marL="457200" indent="-457200">
              <a:buFont typeface="+mj-lt"/>
              <a:buAutoNum type="arabicPeriod"/>
            </a:pPr>
            <a:r>
              <a:rPr lang="en-US" dirty="0" smtClean="0"/>
              <a:t>Outline some of the narratives suggested by images of youth and aging.</a:t>
            </a:r>
          </a:p>
          <a:p>
            <a:pPr marL="457200" indent="-457200">
              <a:buFont typeface="+mj-lt"/>
              <a:buAutoNum type="arabicPeriod"/>
            </a:pPr>
            <a:r>
              <a:rPr lang="en-US" dirty="0" smtClean="0"/>
              <a:t>Discuss some of the ways in which an awareness of our own mortality is reflected in art.</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Back </a:t>
            </a:r>
            <a:r>
              <a:rPr lang="en-US" sz="2000" b="0" dirty="0" smtClean="0"/>
              <a:t>(2 of 2)</a:t>
            </a:r>
          </a:p>
        </p:txBody>
      </p:sp>
      <p:sp>
        <p:nvSpPr>
          <p:cNvPr id="82947" name="Content Placeholder 2"/>
          <p:cNvSpPr>
            <a:spLocks noGrp="1"/>
          </p:cNvSpPr>
          <p:nvPr>
            <p:ph type="body" idx="1"/>
          </p:nvPr>
        </p:nvSpPr>
        <p:spPr/>
        <p:txBody>
          <a:bodyPr/>
          <a:lstStyle/>
          <a:p>
            <a:pPr marL="457200" indent="-457200">
              <a:buFont typeface="+mj-lt"/>
              <a:buAutoNum type="arabicPeriod" startAt="4"/>
            </a:pPr>
            <a:r>
              <a:rPr lang="en-US" smtClean="0"/>
              <a:t>Outline some of the ways in which burial practices reflect a belief in the afterlife.</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p:txBody>
          <a:bodyPr/>
          <a:lstStyle/>
          <a:p>
            <a:pPr lvl="0"/>
            <a:r>
              <a:rPr lang="en-US" dirty="0" smtClean="0"/>
              <a:t>Copyright</a:t>
            </a:r>
            <a:endParaRPr lang="en-US" dirty="0"/>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a:alphaModFix/>
          </a:blip>
          <a:stretch>
            <a:fillRect/>
          </a:stretch>
        </p:blipFill>
        <p:spPr>
          <a:xfrm>
            <a:off x="862013" y="2310096"/>
            <a:ext cx="7419975" cy="2466975"/>
          </a:xfrm>
          <a:prstGeom prst="rect">
            <a:avLst/>
          </a:prstGeom>
          <a:noFill/>
          <a:ln>
            <a:noFill/>
          </a:ln>
        </p:spPr>
      </p:pic>
    </p:spTree>
    <p:extLst>
      <p:ext uri="{BB962C8B-B14F-4D97-AF65-F5344CB8AC3E}">
        <p14:creationId xmlns:p14="http://schemas.microsoft.com/office/powerpoint/2010/main" val="25796066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1_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4768</TotalTime>
  <Words>2810</Words>
  <Application>Microsoft Office PowerPoint</Application>
  <PresentationFormat>On-screen Show (4:3)</PresentationFormat>
  <Paragraphs>197</Paragraphs>
  <Slides>56</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56</vt:i4>
      </vt:variant>
    </vt:vector>
  </HeadingPairs>
  <TitlesOfParts>
    <vt:vector size="62" baseType="lpstr">
      <vt:lpstr>Arial</vt:lpstr>
      <vt:lpstr>Noto Sans Symbols</vt:lpstr>
      <vt:lpstr>Times New Roman</vt:lpstr>
      <vt:lpstr>Verdana</vt:lpstr>
      <vt:lpstr>1_508 Lecture</vt:lpstr>
      <vt:lpstr>Equation</vt:lpstr>
      <vt:lpstr>World of Art</vt:lpstr>
      <vt:lpstr>Learning Objectives</vt:lpstr>
      <vt:lpstr>Introduction (1 of 3)</vt:lpstr>
      <vt:lpstr>Introduction (2 of 3)</vt:lpstr>
      <vt:lpstr>Introduction (3 of 3)</vt:lpstr>
      <vt:lpstr>Figure 22-1 Thangka depicting Bhavacakra (Wheel of Life), Bhutan, 15th-17th century</vt:lpstr>
      <vt:lpstr>Birth (1 of 4)</vt:lpstr>
      <vt:lpstr>Birth (2 of 4)</vt:lpstr>
      <vt:lpstr>Figure 22-2 Vessel with birth scene, Peru, Moche culture, 0-700 C E</vt:lpstr>
      <vt:lpstr>Birth (3 of 4)</vt:lpstr>
      <vt:lpstr>Figure 22-3 Leonardo da Vinci, Embryo in the Womb, c a. 1513</vt:lpstr>
      <vt:lpstr>Birth (4 of 4)</vt:lpstr>
      <vt:lpstr>Figure 22-4 Jan van Eyck, Eve panel from The Ghent Altarpiece, c a. 1432</vt:lpstr>
      <vt:lpstr>Young and Age (1 of 7)</vt:lpstr>
      <vt:lpstr>Figure 22-5 John Singer Sargent, The Daughters of Edward Darley Boit, 1882</vt:lpstr>
      <vt:lpstr>Young and Age (2 of 7)</vt:lpstr>
      <vt:lpstr>Young and Age (3 of 7)</vt:lpstr>
      <vt:lpstr>Figure 22-6 Nicholas Nixon, The Brown Sisters, 1976</vt:lpstr>
      <vt:lpstr>Figure 22-7 Nicholas Nixon, The Brown Sisters, Truro, Massachusetts, 2011</vt:lpstr>
      <vt:lpstr>Young and Age (4 of 7)</vt:lpstr>
      <vt:lpstr>Young and Age (5 of 7)</vt:lpstr>
      <vt:lpstr>Young and Age (6 of 7)</vt:lpstr>
      <vt:lpstr>Young and Age (7 of 7)</vt:lpstr>
      <vt:lpstr>Figure 22-8 Suzanne Lacy, Whisper, the Waves, the Wind, 1984</vt:lpstr>
      <vt:lpstr>Contemplating Mortality (1 of 8)</vt:lpstr>
      <vt:lpstr>Contemplating Mortality (2 of 8)</vt:lpstr>
      <vt:lpstr>Figure 22-9 Woman seated between two felines, Çatalhöyük, Turkey</vt:lpstr>
      <vt:lpstr>Contemplating Mortality (3 of 8)</vt:lpstr>
      <vt:lpstr>Figure 22-10 Kobayashi Eitaku</vt:lpstr>
      <vt:lpstr>Contemplating Mortality (4 of 8)</vt:lpstr>
      <vt:lpstr>Contemplating Mortality (5 of 8)</vt:lpstr>
      <vt:lpstr>Figure 22-11 Jean Le Noir</vt:lpstr>
      <vt:lpstr>Contemplating Mortality (6 of 8)</vt:lpstr>
      <vt:lpstr>Figure 22-12 Nicolas Poussin, The Shepherds of Arcadia (a.k.a. Et in Arcadia Ego), 1638-39</vt:lpstr>
      <vt:lpstr>Figure 22-13 Jan de Heem, Still Life with Lobster, late 1640s</vt:lpstr>
      <vt:lpstr>Contemplating Mortality (7 of 8)</vt:lpstr>
      <vt:lpstr>Contemplating Mortality (8 of 8)</vt:lpstr>
      <vt:lpstr>Figure 22-14 Robert Mapplethorpe, Calla Lily, 1986</vt:lpstr>
      <vt:lpstr>Burial and the Afterlife (1 of 7)</vt:lpstr>
      <vt:lpstr>Burial and the Afterlife (2 of 7)</vt:lpstr>
      <vt:lpstr>Figure 22-15 Pyramids of Menkaure</vt:lpstr>
      <vt:lpstr>Burial and the Afterlife (3 of 7)</vt:lpstr>
      <vt:lpstr>Figure 22-16 Last Judgment of Hunefer by Osiris</vt:lpstr>
      <vt:lpstr>Burial and the Afterlife (4 of 7)</vt:lpstr>
      <vt:lpstr>Figure 22-17 Cast of sarcophagus cover of K’Inich Janab Pacal</vt:lpstr>
      <vt:lpstr>Burial and the Afterlife (5 of 7)</vt:lpstr>
      <vt:lpstr>Burial and the Afterlife (6 of 7)</vt:lpstr>
      <vt:lpstr>Figure 22-18 After Pierre Courvoisier, View of Père Lachaise Cemetery from the Entrance, 1815</vt:lpstr>
      <vt:lpstr>Burial and the Afterlife (7 of 7)</vt:lpstr>
      <vt:lpstr>Figure 22-19 Amalia Mesa-Bains, An Ofrenda for Dolores del Rio, 1984, revised 1991</vt:lpstr>
      <vt:lpstr>The Critical Process: Thinking about the Cycle of Life (1 of 2)</vt:lpstr>
      <vt:lpstr>The Critical Process: Thinking about the Cycle of Life (2 of 2)</vt:lpstr>
      <vt:lpstr>Figure 22-20 Janine Antoni and Stephen Petronio, Honey Baby, 2013</vt:lpstr>
      <vt:lpstr>Thinking Back (1 of 2)</vt:lpstr>
      <vt:lpstr>Thinking Back (2 of 2)</vt:lpstr>
      <vt:lpstr>Copyright</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of Art ,8e</dc:title>
  <dc:subject>Humanity Science</dc:subject>
  <dc:creator>Sayre</dc:creator>
  <cp:keywords>Humanity Science</cp:keywords>
  <cp:lastModifiedBy>Sekar, UMAMAGESWARI (Cognizant)</cp:lastModifiedBy>
  <cp:revision>682</cp:revision>
  <dcterms:created xsi:type="dcterms:W3CDTF">2014-07-14T20:04:21Z</dcterms:created>
  <dcterms:modified xsi:type="dcterms:W3CDTF">2018-03-23T07:47:12Z</dcterms:modified>
</cp:coreProperties>
</file>